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1"/>
  </p:sldMasterIdLst>
  <p:notesMasterIdLst>
    <p:notesMasterId r:id="rId31"/>
  </p:notesMasterIdLst>
  <p:handoutMasterIdLst>
    <p:handoutMasterId r:id="rId32"/>
  </p:handoutMasterIdLst>
  <p:sldIdLst>
    <p:sldId id="420" r:id="rId2"/>
    <p:sldId id="422" r:id="rId3"/>
    <p:sldId id="426" r:id="rId4"/>
    <p:sldId id="437" r:id="rId5"/>
    <p:sldId id="428" r:id="rId6"/>
    <p:sldId id="434" r:id="rId7"/>
    <p:sldId id="433" r:id="rId8"/>
    <p:sldId id="430" r:id="rId9"/>
    <p:sldId id="435" r:id="rId10"/>
    <p:sldId id="436" r:id="rId11"/>
    <p:sldId id="432" r:id="rId12"/>
    <p:sldId id="438" r:id="rId13"/>
    <p:sldId id="429" r:id="rId14"/>
    <p:sldId id="427" r:id="rId15"/>
    <p:sldId id="441" r:id="rId16"/>
    <p:sldId id="440" r:id="rId17"/>
    <p:sldId id="411" r:id="rId18"/>
    <p:sldId id="413" r:id="rId19"/>
    <p:sldId id="446" r:id="rId20"/>
    <p:sldId id="442" r:id="rId21"/>
    <p:sldId id="415" r:id="rId22"/>
    <p:sldId id="444" r:id="rId23"/>
    <p:sldId id="417" r:id="rId24"/>
    <p:sldId id="416" r:id="rId25"/>
    <p:sldId id="443" r:id="rId26"/>
    <p:sldId id="445" r:id="rId27"/>
    <p:sldId id="439" r:id="rId28"/>
    <p:sldId id="419" r:id="rId29"/>
    <p:sldId id="41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56" autoAdjust="0"/>
  </p:normalViewPr>
  <p:slideViewPr>
    <p:cSldViewPr>
      <p:cViewPr>
        <p:scale>
          <a:sx n="112" d="100"/>
          <a:sy n="112" d="100"/>
        </p:scale>
        <p:origin x="-29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6C5E-680E-584A-A03F-331613C5BAB6}" type="datetimeFigureOut">
              <a:rPr lang="en-US" smtClean="0"/>
              <a:t>3/26/13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795F-14C5-0846-9135-B526C7FCD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3F28-594D-C147-B95B-86EF9CB56DF2}" type="datetimeFigureOut">
              <a:rPr lang="en-US" smtClean="0"/>
              <a:t>3/26/13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6A2FE-7698-D346-BDB1-E713B732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2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5FEA-C465-3045-B054-178582BDACB6}" type="datetime1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288C-FED2-AD48-BE19-B2675DCE933C}" type="datetime1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C98-2E1F-8C42-A8D3-7F1DFEDDB9F3}" type="datetime1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10FD-D594-6248-8DCA-54B535AE22E5}" type="datetime1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052F-4326-7643-9BD2-4C4B5483B3A9}" type="datetime1">
              <a:rPr lang="en-US" smtClean="0"/>
              <a:t>3/26/13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A5D3-C3EC-134C-85FD-C53D1DEA0339}" type="datetime1">
              <a:rPr lang="en-US" smtClean="0"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B569-9224-FD45-8A95-38C84C262E72}" type="datetime1">
              <a:rPr lang="en-US" smtClean="0"/>
              <a:t>3/26/13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F12-7A06-2B4F-9BFA-74F1B540EDD5}" type="datetime1">
              <a:rPr lang="en-US" smtClean="0"/>
              <a:t>3/26/13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730-6CDC-6146-92F8-84F0A821E965}" type="datetime1">
              <a:rPr lang="en-US" smtClean="0"/>
              <a:t>3/26/13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BC4C-1AEC-8849-9D13-2CC8BA04F53C}" type="datetime1">
              <a:rPr lang="en-US" smtClean="0"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CFCE-6BC8-5246-841F-9CFA14EF2885}" type="datetime1">
              <a:rPr lang="en-US" smtClean="0"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5FF6B53-4180-8340-AA54-118CB1724D2F}" type="datetime1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Additional Resources available at: http://www.fredwbaker.com/openeducationaldesigns/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jpg"/><Relationship Id="rId10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jpg"/><Relationship Id="rId1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gif"/><Relationship Id="rId8" Type="http://schemas.openxmlformats.org/officeDocument/2006/relationships/image" Target="../media/image24.png"/><Relationship Id="rId9" Type="http://schemas.openxmlformats.org/officeDocument/2006/relationships/image" Target="../media/image25.jpg"/><Relationship Id="rId10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4571999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Open Educational </a:t>
            </a:r>
            <a:r>
              <a:rPr lang="en-US" sz="8000" dirty="0" smtClean="0"/>
              <a:t>Designs (</a:t>
            </a:r>
            <a:r>
              <a:rPr lang="en-US" sz="8000" dirty="0"/>
              <a:t>OED)</a:t>
            </a:r>
            <a:endParaRPr lang="en-US" sz="7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6858000" cy="1600200"/>
          </a:xfrm>
        </p:spPr>
        <p:txBody>
          <a:bodyPr>
            <a:normAutofit fontScale="40000" lnSpcReduction="20000"/>
          </a:bodyPr>
          <a:lstStyle/>
          <a:p>
            <a:r>
              <a:rPr lang="en-US" sz="2800" b="1" dirty="0"/>
              <a:t>A Taxonomy for Differentiating and Classifying Open Learning Environments</a:t>
            </a:r>
          </a:p>
          <a:p>
            <a:endParaRPr lang="en-US" dirty="0" smtClean="0"/>
          </a:p>
          <a:p>
            <a:r>
              <a:rPr lang="en-US" dirty="0" smtClean="0"/>
              <a:t>Fredrick w. Baker </a:t>
            </a:r>
            <a:r>
              <a:rPr lang="en-US" dirty="0" smtClean="0"/>
              <a:t>iii</a:t>
            </a:r>
          </a:p>
          <a:p>
            <a:r>
              <a:rPr lang="en-US" dirty="0" smtClean="0"/>
              <a:t>Daniel W. Surry</a:t>
            </a:r>
          </a:p>
          <a:p>
            <a:endParaRPr lang="en-US" dirty="0"/>
          </a:p>
          <a:p>
            <a:r>
              <a:rPr lang="en-US" dirty="0" smtClean="0"/>
              <a:t>University of </a:t>
            </a:r>
            <a:r>
              <a:rPr lang="en-US" smtClean="0"/>
              <a:t>South Alabama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6"/>
    </mc:Choice>
    <mc:Fallback xmlns="">
      <p:transition xmlns:p14="http://schemas.microsoft.com/office/powerpoint/2010/main" spd="slow" advTm="301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96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Connective Digital technologies enable 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Organic system </a:t>
            </a:r>
            <a:r>
              <a:rPr lang="en-US" sz="2800" dirty="0"/>
              <a:t>structures </a:t>
            </a:r>
            <a:r>
              <a:rPr lang="en-US" sz="2800" b="0" dirty="0" smtClean="0"/>
              <a:t>to grow between </a:t>
            </a:r>
            <a:r>
              <a:rPr lang="en-US" sz="2800" b="0" dirty="0"/>
              <a:t>learners, experts, educators, and people with common interests </a:t>
            </a:r>
            <a:endParaRPr lang="en-US" sz="2800" b="0" dirty="0" smtClean="0"/>
          </a:p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Collaboration </a:t>
            </a:r>
            <a:r>
              <a:rPr lang="en-US" sz="2800" b="0" dirty="0"/>
              <a:t>through sharing and </a:t>
            </a:r>
            <a:r>
              <a:rPr lang="en-US" sz="2800" b="0" dirty="0" smtClean="0"/>
              <a:t>processing ideas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/>
              <a:t>O</a:t>
            </a:r>
            <a:r>
              <a:rPr lang="en-US" sz="2800" b="0" dirty="0" smtClean="0"/>
              <a:t>pen dialogues between all parties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 smtClean="0"/>
              <a:t>These occur UNDER design constraints and in the presence of an educator!</a:t>
            </a:r>
            <a:endParaRPr lang="en-US" sz="2800" b="0" dirty="0"/>
          </a:p>
          <a:p>
            <a:pPr marL="457200" indent="-457200">
              <a:buFont typeface="Arial"/>
              <a:buChar char="•"/>
            </a:pPr>
            <a:endParaRPr lang="en-US" sz="2800" b="0" dirty="0" smtClean="0"/>
          </a:p>
          <a:p>
            <a:pPr lvl="1" indent="0">
              <a:buNone/>
            </a:pPr>
            <a:endParaRPr lang="en-US" sz="3000" dirty="0" smtClean="0"/>
          </a:p>
          <a:p>
            <a:pPr marL="457200" indent="-457200">
              <a:buFont typeface="Arial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6954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Education as Experimentation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3048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</a:t>
            </a:r>
            <a:r>
              <a:rPr lang="en-US" sz="3200" dirty="0" smtClean="0"/>
              <a:t>n open dialogue is taking place between </a:t>
            </a:r>
            <a:r>
              <a:rPr lang="en-US" sz="3200" u="sng" dirty="0" smtClean="0"/>
              <a:t>learners</a:t>
            </a:r>
            <a:r>
              <a:rPr lang="en-US" sz="3200" dirty="0" smtClean="0"/>
              <a:t> and </a:t>
            </a:r>
            <a:r>
              <a:rPr lang="en-US" sz="3200" u="sng" dirty="0" smtClean="0"/>
              <a:t>educators</a:t>
            </a:r>
            <a:r>
              <a:rPr lang="en-US" sz="3200" dirty="0" smtClean="0"/>
              <a:t>,</a:t>
            </a:r>
            <a:r>
              <a:rPr lang="en-US" sz="3200" dirty="0"/>
              <a:t> </a:t>
            </a:r>
            <a:r>
              <a:rPr lang="en-US" sz="3200" dirty="0" smtClean="0"/>
              <a:t>and the line between the two is blurring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738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/>
          <a:lstStyle/>
          <a:p>
            <a:r>
              <a:rPr lang="en-US" dirty="0" smtClean="0"/>
              <a:t>Designing an open Learning Environment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624840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opendesignnow.org</a:t>
            </a:r>
            <a:r>
              <a:rPr lang="en-US" sz="1400" dirty="0"/>
              <a:t>/</a:t>
            </a:r>
            <a:r>
              <a:rPr lang="en-US" sz="1400" dirty="0" err="1"/>
              <a:t>wp</a:t>
            </a:r>
            <a:r>
              <a:rPr lang="en-US" sz="1400" dirty="0"/>
              <a:t>-content/themes/</a:t>
            </a:r>
            <a:r>
              <a:rPr lang="en-US" sz="1400" dirty="0" err="1"/>
              <a:t>odn</a:t>
            </a:r>
            <a:r>
              <a:rPr lang="en-US" sz="1400" dirty="0"/>
              <a:t>/images/</a:t>
            </a:r>
            <a:r>
              <a:rPr lang="en-US" sz="1400" dirty="0" err="1"/>
              <a:t>clip.png</a:t>
            </a:r>
            <a:endParaRPr lang="en-US" sz="1400" dirty="0"/>
          </a:p>
        </p:txBody>
      </p:sp>
      <p:pic>
        <p:nvPicPr>
          <p:cNvPr id="3" name="Picture 2" descr="cli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721983"/>
            <a:ext cx="6781801" cy="26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"/>
    </mc:Choice>
    <mc:Fallback xmlns="">
      <p:transition xmlns:p14="http://schemas.microsoft.com/office/powerpoint/2010/main" spd="slow" advTm="19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Learning Environments emphasize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86200" cy="43735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Principles of Openness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Transparency, and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Freedom </a:t>
            </a:r>
            <a:r>
              <a:rPr lang="en-US" sz="2800" b="0" dirty="0" smtClean="0"/>
              <a:t>(minimal barriers/inhibitors)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Sharing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Access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Learner Agency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Connectivity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1828800"/>
            <a:ext cx="42672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200" dirty="0" smtClean="0"/>
              <a:t>Open </a:t>
            </a:r>
            <a:r>
              <a:rPr lang="en-US" sz="2200" dirty="0"/>
              <a:t>Pedagogy &amp;</a:t>
            </a:r>
            <a:r>
              <a:rPr lang="en-US" sz="2200" dirty="0" smtClean="0"/>
              <a:t> Scholarship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Collaborative &amp; Participatory Learning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Performance Assessments over Standardized Assessments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Formative Evaluation &amp; Transparent Feedback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Modeling &amp; Scaffolding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Holistic Perspectives on Learners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13684" y="6260068"/>
            <a:ext cx="18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Baker III,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common for the Open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Freedom Rule</a:t>
            </a:r>
          </a:p>
          <a:p>
            <a:pPr marL="914400" lvl="1" indent="-457200"/>
            <a:r>
              <a:rPr lang="en-US" sz="2800" dirty="0" smtClean="0"/>
              <a:t>Learners should have freedom [and ownership] over their own educational endeavors (Agency)</a:t>
            </a:r>
          </a:p>
          <a:p>
            <a:pPr marL="971550" lvl="1" indent="-514350">
              <a:buFont typeface="+mj-ea"/>
              <a:buAutoNum type="circleNumDbPlain"/>
            </a:pPr>
            <a:endParaRPr lang="en-US" sz="28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Environment Rule</a:t>
            </a:r>
          </a:p>
          <a:p>
            <a:pPr marL="971550" lvl="1" indent="-514350"/>
            <a:r>
              <a:rPr lang="en-US" sz="2800" dirty="0" smtClean="0"/>
              <a:t>Must create resource rich environments with a plethora of opportunities</a:t>
            </a:r>
          </a:p>
          <a:p>
            <a:pPr marL="971550" lvl="1" indent="-514350">
              <a:buFont typeface="+mj-ea"/>
              <a:buAutoNum type="circleNumDbPlain"/>
            </a:pPr>
            <a:endParaRPr lang="en-US" sz="28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Personalization Rule</a:t>
            </a:r>
          </a:p>
          <a:p>
            <a:pPr marL="971550" lvl="1" indent="-514350"/>
            <a:r>
              <a:rPr lang="en-US" sz="2800" dirty="0" smtClean="0"/>
              <a:t>Instruction that is personalized where possible and obligates learners to educationally worthwhile goals</a:t>
            </a:r>
          </a:p>
          <a:p>
            <a:pPr marL="971550" lvl="1" indent="-514350">
              <a:buFont typeface="+mj-ea"/>
              <a:buAutoNum type="circleNumDbPlain"/>
            </a:pPr>
            <a:endParaRPr lang="en-US" sz="28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Respect Rule</a:t>
            </a:r>
          </a:p>
          <a:p>
            <a:pPr marL="971550" lvl="1" indent="-514350"/>
            <a:r>
              <a:rPr lang="en-US" sz="2800" dirty="0" smtClean="0"/>
              <a:t>Respect for the learners, always. 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</a:t>
            </a:r>
            <a:r>
              <a:rPr lang="en-US" sz="1400" dirty="0" err="1" smtClean="0"/>
              <a:t>openeducationaldesigns</a:t>
            </a:r>
            <a:r>
              <a:rPr lang="en-US" sz="1400" dirty="0" smtClean="0"/>
              <a:t>/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324600" y="63246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Tunnell</a:t>
            </a:r>
            <a:r>
              <a:rPr lang="en-US" dirty="0" smtClean="0"/>
              <a:t> </a:t>
            </a:r>
            <a:r>
              <a:rPr lang="en-US" dirty="0"/>
              <a:t>(1975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7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tired of it too!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4038600" cy="533400"/>
          </a:xfrm>
        </p:spPr>
        <p:txBody>
          <a:bodyPr/>
          <a:lstStyle/>
          <a:p>
            <a:pPr algn="ctr"/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</a:t>
            </a:r>
            <a:r>
              <a:rPr lang="en-US" sz="1400" dirty="0" err="1" smtClean="0"/>
              <a:t>openeducationaldesigns</a:t>
            </a:r>
            <a:r>
              <a:rPr lang="en-US" sz="1400" dirty="0" smtClean="0"/>
              <a:t>/ 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1"/>
            <a:ext cx="1143000" cy="457200"/>
          </a:xfrm>
        </p:spPr>
        <p:txBody>
          <a:bodyPr/>
          <a:lstStyle/>
          <a:p>
            <a:r>
              <a:rPr lang="en-US" dirty="0" smtClean="0"/>
              <a:t>MOOC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9050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62000" y="20574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914400" y="22098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066800" y="23622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219200" y="25146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371600" y="26670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524000" y="28194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676400" y="29718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1828800" y="31242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1981200" y="32766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2133600" y="34290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2286000" y="35814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2438400" y="37338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MOOC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2590800" y="38862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2743200" y="40386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2895600" y="41910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3048000" y="43434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3200400" y="44958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3352800" y="46482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3505200" y="48006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657600" y="49530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3810000" y="51054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3962400" y="52578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31" name="Content Placeholder 3"/>
          <p:cNvSpPr txBox="1">
            <a:spLocks/>
          </p:cNvSpPr>
          <p:nvPr/>
        </p:nvSpPr>
        <p:spPr>
          <a:xfrm>
            <a:off x="4114800" y="54102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4267200" y="556260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MOOC</a:t>
            </a:r>
            <a:endParaRPr lang="en-US" dirty="0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886200" y="1676400"/>
            <a:ext cx="2971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MOOC</a:t>
            </a:r>
            <a:endParaRPr lang="en-US" sz="6000" dirty="0"/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4495800" y="3048000"/>
            <a:ext cx="39624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Massively open </a:t>
            </a:r>
            <a:r>
              <a:rPr lang="en-US" sz="4000" dirty="0" err="1" smtClean="0"/>
              <a:t>blahblahblah</a:t>
            </a:r>
            <a:endParaRPr lang="en-US" sz="4000" dirty="0"/>
          </a:p>
        </p:txBody>
      </p:sp>
      <p:sp>
        <p:nvSpPr>
          <p:cNvPr id="35" name="Content Placeholder 3"/>
          <p:cNvSpPr txBox="1">
            <a:spLocks/>
          </p:cNvSpPr>
          <p:nvPr/>
        </p:nvSpPr>
        <p:spPr>
          <a:xfrm rot="19730132">
            <a:off x="192390" y="417723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MOOC</a:t>
            </a:r>
            <a:endParaRPr lang="en-US" sz="4000" dirty="0"/>
          </a:p>
        </p:txBody>
      </p:sp>
      <p:sp>
        <p:nvSpPr>
          <p:cNvPr id="36" name="Content Placeholder 3"/>
          <p:cNvSpPr txBox="1">
            <a:spLocks/>
          </p:cNvSpPr>
          <p:nvPr/>
        </p:nvSpPr>
        <p:spPr>
          <a:xfrm rot="19730132">
            <a:off x="2097390" y="227223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MOOC</a:t>
            </a:r>
            <a:endParaRPr lang="en-US" sz="4000" dirty="0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 rot="19730132">
            <a:off x="2402191" y="417723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</a:rPr>
              <a:t>MOOC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 rot="19730132">
            <a:off x="2935590" y="303423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MOOC</a:t>
            </a:r>
            <a:endParaRPr lang="en-US" sz="4000" dirty="0"/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 rot="19730132">
            <a:off x="6516990" y="181503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</a:rPr>
              <a:t>MOOC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Content Placeholder 3"/>
          <p:cNvSpPr txBox="1">
            <a:spLocks/>
          </p:cNvSpPr>
          <p:nvPr/>
        </p:nvSpPr>
        <p:spPr>
          <a:xfrm rot="19730132">
            <a:off x="4078590" y="516783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MOOC</a:t>
            </a:r>
            <a:endParaRPr lang="en-US" sz="4000" dirty="0"/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 rot="19730132">
            <a:off x="344790" y="524403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MOOC</a:t>
            </a:r>
            <a:endParaRPr lang="en-US" sz="4000" dirty="0"/>
          </a:p>
        </p:txBody>
      </p:sp>
      <p:sp>
        <p:nvSpPr>
          <p:cNvPr id="42" name="Content Placeholder 3"/>
          <p:cNvSpPr txBox="1">
            <a:spLocks/>
          </p:cNvSpPr>
          <p:nvPr/>
        </p:nvSpPr>
        <p:spPr>
          <a:xfrm>
            <a:off x="1295400" y="4953000"/>
            <a:ext cx="2971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FF0000"/>
                </a:solidFill>
              </a:rPr>
              <a:t>MOOC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4953000" y="4343400"/>
            <a:ext cx="2971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FF0000"/>
                </a:solidFill>
              </a:rPr>
              <a:t>MOOC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228600" y="3200400"/>
            <a:ext cx="2971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MOOC</a:t>
            </a:r>
            <a:endParaRPr lang="en-US" sz="6000" dirty="0"/>
          </a:p>
        </p:txBody>
      </p:sp>
      <p:sp>
        <p:nvSpPr>
          <p:cNvPr id="45" name="Content Placeholder 3"/>
          <p:cNvSpPr txBox="1">
            <a:spLocks/>
          </p:cNvSpPr>
          <p:nvPr/>
        </p:nvSpPr>
        <p:spPr>
          <a:xfrm rot="1953374">
            <a:off x="6892852" y="4954484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MOOC</a:t>
            </a:r>
            <a:endParaRPr lang="en-US" sz="4000" dirty="0"/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 rot="1953374">
            <a:off x="2625652" y="2211283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</a:rPr>
              <a:t>MOOC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7" name="Content Placeholder 3"/>
          <p:cNvSpPr txBox="1">
            <a:spLocks/>
          </p:cNvSpPr>
          <p:nvPr/>
        </p:nvSpPr>
        <p:spPr>
          <a:xfrm rot="1953374">
            <a:off x="5902252" y="5408715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</a:rPr>
              <a:t>MOOC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 rot="1953374">
            <a:off x="187251" y="2897084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</a:rPr>
              <a:t>MOOC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 rot="1953374">
            <a:off x="6969052" y="2135085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MOOC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331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791200" cy="1143318"/>
          </a:xfrm>
        </p:spPr>
        <p:txBody>
          <a:bodyPr/>
          <a:lstStyle/>
          <a:p>
            <a:r>
              <a:rPr lang="en-US" dirty="0" smtClean="0"/>
              <a:t>Different Models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6172200"/>
            <a:ext cx="8284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bombod.com</a:t>
            </a:r>
            <a:r>
              <a:rPr lang="en-US" sz="1400" dirty="0"/>
              <a:t>/</a:t>
            </a:r>
            <a:r>
              <a:rPr lang="en-US" sz="1400" dirty="0" err="1"/>
              <a:t>wp</a:t>
            </a:r>
            <a:r>
              <a:rPr lang="en-US" sz="1400" dirty="0"/>
              <a:t>-content/uploads/2011/10/</a:t>
            </a:r>
            <a:r>
              <a:rPr lang="en-US" sz="1400" dirty="0" err="1"/>
              <a:t>lacoste</a:t>
            </a:r>
            <a:r>
              <a:rPr lang="en-US" sz="1400" dirty="0"/>
              <a:t>-shorts-different-models-</a:t>
            </a:r>
            <a:r>
              <a:rPr lang="en-US" sz="1400" dirty="0" err="1"/>
              <a:t>lacoste</a:t>
            </a:r>
            <a:r>
              <a:rPr lang="en-US" sz="1400" dirty="0"/>
              <a:t>-</a:t>
            </a:r>
            <a:r>
              <a:rPr lang="en-US" sz="1400" dirty="0" err="1"/>
              <a:t>picture.jpg</a:t>
            </a:r>
            <a:endParaRPr lang="en-US" sz="1400" dirty="0"/>
          </a:p>
        </p:txBody>
      </p:sp>
      <p:pic>
        <p:nvPicPr>
          <p:cNvPr id="3" name="Picture 2" descr="lacoste-shorts-different-models-lacoste-picture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49">
        <p:fade/>
      </p:transition>
    </mc:Choice>
    <mc:Fallback xmlns="">
      <p:transition xmlns:p14="http://schemas.microsoft.com/office/powerpoint/2010/main" spd="med" advTm="118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Open Education Designs</a:t>
            </a:r>
            <a:endParaRPr lang="en-US" dirty="0"/>
          </a:p>
        </p:txBody>
      </p:sp>
      <p:pic>
        <p:nvPicPr>
          <p:cNvPr id="7" name="Picture 6" descr="Mac HD:Users:fredbaker:Desktop:OEDs in process 10-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6260068"/>
            <a:ext cx="319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Baker III, and Surry (in press)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6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Taxonomy of Open Education Designs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Open Education Designs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An overarching term to refer to learning environments which are designed with the characteristics of openness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Open is a continuous construct, not binary.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be slightly open-allowing access to outsiders or sharing content, or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Can be fully open- fully transparent, minimal barriers, a focus on creating and maintaining accessibility, sharing, agency, and connectivity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6324600"/>
            <a:ext cx="319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Baker III, and Surry (in press)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3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Taxonomy of Open Education Designs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>
            <a:noAutofit/>
          </a:bodyPr>
          <a:lstStyle/>
          <a:p>
            <a:r>
              <a:rPr lang="en-US" sz="1600" dirty="0" smtClean="0"/>
              <a:t>Alternate Education Models</a:t>
            </a:r>
            <a:r>
              <a:rPr lang="en-US" sz="1600" b="0" i="1" dirty="0" smtClean="0"/>
              <a:t> (Revolutionary Openness): 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Seek to overturn/supplant existing educational structures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Examples: </a:t>
            </a:r>
            <a:r>
              <a:rPr lang="en-US" sz="1600" dirty="0" err="1" smtClean="0"/>
              <a:t>Edx</a:t>
            </a:r>
            <a:r>
              <a:rPr lang="en-US" sz="1600" dirty="0" smtClean="0"/>
              <a:t>, </a:t>
            </a:r>
            <a:r>
              <a:rPr lang="en-US" sz="1600" dirty="0" err="1" smtClean="0"/>
              <a:t>xMOOCs</a:t>
            </a:r>
            <a:r>
              <a:rPr lang="en-US" sz="1600" dirty="0" smtClean="0"/>
              <a:t> (institutional): </a:t>
            </a:r>
            <a:r>
              <a:rPr lang="en-US" sz="1600" dirty="0" err="1" smtClean="0"/>
              <a:t>Coursera</a:t>
            </a:r>
            <a:r>
              <a:rPr lang="en-US" sz="1600" dirty="0" smtClean="0"/>
              <a:t>, </a:t>
            </a:r>
            <a:r>
              <a:rPr lang="en-US" sz="1600" dirty="0" err="1" smtClean="0"/>
              <a:t>Udacity</a:t>
            </a:r>
            <a:endParaRPr lang="en-US" sz="1600" dirty="0" smtClean="0"/>
          </a:p>
          <a:p>
            <a:pPr lvl="1" indent="0">
              <a:buNone/>
            </a:pPr>
            <a:endParaRPr lang="en-US" sz="1600" b="0" dirty="0" smtClean="0"/>
          </a:p>
          <a:p>
            <a:r>
              <a:rPr lang="en-US" sz="1600" dirty="0" smtClean="0"/>
              <a:t>Topic Focus Models </a:t>
            </a:r>
            <a:r>
              <a:rPr lang="en-US" sz="1600" b="0" i="1" dirty="0" smtClean="0"/>
              <a:t>(Normative Openness):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Seek ideal, universal education structures. Self –selective DIY education: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Examples: Khan Academy, </a:t>
            </a:r>
            <a:r>
              <a:rPr lang="en-US" sz="1600" dirty="0" err="1" smtClean="0"/>
              <a:t>cMOOCs</a:t>
            </a:r>
            <a:r>
              <a:rPr lang="en-US" sz="1600" dirty="0" smtClean="0"/>
              <a:t> (</a:t>
            </a:r>
            <a:r>
              <a:rPr lang="en-US" sz="1600" dirty="0" err="1" smtClean="0"/>
              <a:t>connectivist</a:t>
            </a:r>
            <a:r>
              <a:rPr lang="en-US" sz="1600" dirty="0" smtClean="0"/>
              <a:t>) #Change11 MOOC</a:t>
            </a:r>
          </a:p>
          <a:p>
            <a:pPr marL="800100" lvl="1" indent="-342900">
              <a:buFont typeface="Arial"/>
              <a:buChar char="•"/>
            </a:pPr>
            <a:endParaRPr lang="en-US" sz="1600" b="0" dirty="0" smtClean="0"/>
          </a:p>
          <a:p>
            <a:r>
              <a:rPr lang="en-US" sz="1600" dirty="0" smtClean="0"/>
              <a:t>Traditional Education Structures </a:t>
            </a:r>
            <a:r>
              <a:rPr lang="en-US" sz="1600" b="0" i="1" dirty="0" smtClean="0"/>
              <a:t>(Procedural Openness):</a:t>
            </a:r>
          </a:p>
          <a:p>
            <a:pPr marL="342900" indent="-342900">
              <a:buFont typeface="Arial"/>
              <a:buChar char="•"/>
            </a:pPr>
            <a:r>
              <a:rPr lang="en-US" sz="1600" b="0" dirty="0" smtClean="0"/>
              <a:t>Seek to modify traditional structures to be more open and connected- focus on procedure and expanding borders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Examples: DS106 at University of Mary Washington, David Wiley’s Introduction to Open Education course at Brigham Young University, Open High School of Utah.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6324600"/>
            <a:ext cx="319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Baker III, and Surry (in press)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4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24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</a:t>
            </a:r>
            <a:br>
              <a:rPr lang="en-US" dirty="0" smtClean="0"/>
            </a:br>
            <a:r>
              <a:rPr lang="en-US" dirty="0" smtClean="0"/>
              <a:t>Resources available at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76400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www.fredwbaker.com</a:t>
            </a:r>
            <a:r>
              <a:rPr lang="en-US" sz="2400" dirty="0"/>
              <a:t>/</a:t>
            </a:r>
            <a:r>
              <a:rPr lang="en-US" sz="2400" dirty="0" err="1"/>
              <a:t>openeducationaldesigns</a:t>
            </a:r>
            <a:r>
              <a:rPr lang="en-US" sz="2400" dirty="0"/>
              <a:t>/</a:t>
            </a:r>
          </a:p>
          <a:p>
            <a:endParaRPr lang="en-US" sz="24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9880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Differentiating Open Courses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Different foci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What is the purpose/goal of the course?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What is it’s reason for existence?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Share content? Promote something? Learn?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Is the course attached to a larger organization?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Is that organization for profit? for education? for the advancement of some agenda?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Different degrees of openness </a:t>
            </a:r>
            <a:r>
              <a:rPr lang="en-US" sz="1400" b="0" dirty="0" smtClean="0"/>
              <a:t>(openness is a continuous construct, not binary)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you access all data and materials without signing up?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Does the course hub aggregate the work of others? Or do you just get one perspective?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Are you allowed/encouraged to share?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6324600"/>
            <a:ext cx="319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Baker III, and Surry (in press)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3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81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Questions </a:t>
            </a:r>
            <a:br>
              <a:rPr lang="en-US" dirty="0" smtClean="0"/>
            </a:br>
            <a:r>
              <a:rPr lang="en-US" dirty="0" smtClean="0"/>
              <a:t>in Open Education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Who owns/controls the data?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2.5 quintillion bytes per day according to IBM (IBM, 2013)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 we define, operationalize, measure, and track success?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Assessment types, constraints, objectives, etc.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 we build in scaffolding, authenticity, transformative learning, and participation while retaining learner agency and freedom?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Resource provision, assignment development, procedures and requirements, etc.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 we research and implement innovative and effective learning practices without dictating methods and approaches?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Top down approach vs. bottom up, design based research vs. theoretically driven or practically driven, etc.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Does technology drive education decisions, or does education drive technology decisions?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Shift toward hybrid/online dominant education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23165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/>
          <a:lstStyle/>
          <a:p>
            <a:r>
              <a:rPr lang="en-US" dirty="0" smtClean="0"/>
              <a:t>Benefits and drawbacks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6474023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http://</a:t>
            </a:r>
            <a:r>
              <a:rPr lang="de-DE" sz="1400" dirty="0" err="1"/>
              <a:t>www.fatcap.com</a:t>
            </a:r>
            <a:r>
              <a:rPr lang="de-DE" sz="1400" dirty="0"/>
              <a:t>/</a:t>
            </a:r>
            <a:r>
              <a:rPr lang="de-DE" sz="1400" dirty="0" err="1"/>
              <a:t>uploads</a:t>
            </a:r>
            <a:r>
              <a:rPr lang="de-DE" sz="1400" dirty="0"/>
              <a:t>/</a:t>
            </a:r>
            <a:r>
              <a:rPr lang="de-DE" sz="1400" dirty="0" err="1"/>
              <a:t>sht</a:t>
            </a:r>
            <a:r>
              <a:rPr lang="de-DE" sz="1400" dirty="0"/>
              <a:t>/20103/bgp_3086a21504236dc88f45a499d62df5c751500e63.jpg</a:t>
            </a:r>
            <a:endParaRPr lang="en-US" sz="1400" dirty="0"/>
          </a:p>
        </p:txBody>
      </p:sp>
      <p:pic>
        <p:nvPicPr>
          <p:cNvPr id="8" name="Picture 7" descr="http-::www.fatcap.com:uploads:sht:20103:bgp_3086a21504236dc88f45a499d62df5c751500e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172200" cy="4633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57912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from Graffiti Artist Priest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"/>
    </mc:Choice>
    <mc:Fallback xmlns="">
      <p:transition xmlns:p14="http://schemas.microsoft.com/office/powerpoint/2010/main" spd="slow" advTm="19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77000" cy="1066482"/>
          </a:xfrm>
        </p:spPr>
        <p:txBody>
          <a:bodyPr>
            <a:normAutofit/>
          </a:bodyPr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37356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Open digital learning environments are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more difficult to instruct in because of transparency, unpredictability, and expertise requirements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not yet well researched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somewhat complex as there are several underpinning philosophical design frameworks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sensationalized by the media and other sources so as to overemphasize the benefits and likely outcomes without proper grounding in research</a:t>
            </a:r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Digital technologies are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not used</a:t>
            </a:r>
            <a:r>
              <a:rPr lang="en-US" dirty="0"/>
              <a:t>,</a:t>
            </a:r>
            <a:r>
              <a:rPr lang="en-US" dirty="0" smtClean="0"/>
              <a:t> or misused, in the traditional learning environment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have different affordances than face-to-face learning that are not often capitalized on for education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ose challenges in the traditional and dominant quantitative, standardized, measured perspectives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87059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118"/>
            <a:ext cx="6477000" cy="914082"/>
          </a:xfrm>
        </p:spPr>
        <p:txBody>
          <a:bodyPr>
            <a:norm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37356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Open learning environments are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b="1" dirty="0" smtClean="0"/>
              <a:t>flexible and motivating</a:t>
            </a:r>
            <a:r>
              <a:rPr lang="en-US" dirty="0" smtClean="0"/>
              <a:t> for learners</a:t>
            </a:r>
            <a:endParaRPr lang="en-US" sz="1400" dirty="0" smtClean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g</a:t>
            </a:r>
            <a:r>
              <a:rPr lang="en-US" dirty="0" smtClean="0"/>
              <a:t>ood at fostering a </a:t>
            </a:r>
            <a:r>
              <a:rPr lang="en-US" b="1" dirty="0" smtClean="0"/>
              <a:t>participative community </a:t>
            </a:r>
            <a:r>
              <a:rPr lang="en-US" dirty="0" smtClean="0"/>
              <a:t>of learners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great for </a:t>
            </a:r>
            <a:r>
              <a:rPr lang="en-US" b="1" dirty="0" smtClean="0"/>
              <a:t>modeling</a:t>
            </a:r>
            <a:r>
              <a:rPr lang="en-US" dirty="0" smtClean="0"/>
              <a:t>, </a:t>
            </a:r>
            <a:r>
              <a:rPr lang="en-US" b="1" dirty="0" smtClean="0"/>
              <a:t>removing politics </a:t>
            </a:r>
            <a:r>
              <a:rPr lang="en-US" dirty="0" smtClean="0"/>
              <a:t>from the learning environment, and giving learners </a:t>
            </a:r>
            <a:r>
              <a:rPr lang="en-US" b="1" dirty="0" smtClean="0"/>
              <a:t>support to become self sufficient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centered around </a:t>
            </a:r>
            <a:r>
              <a:rPr lang="en-US" b="1" dirty="0" smtClean="0"/>
              <a:t>connections, sharing, access, transparency, and freedom</a:t>
            </a:r>
            <a:r>
              <a:rPr lang="en-US" dirty="0" smtClean="0"/>
              <a:t> (removing barriers and inhibitors)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often </a:t>
            </a:r>
            <a:r>
              <a:rPr lang="en-US" b="1" dirty="0" smtClean="0"/>
              <a:t>collaboratively developed </a:t>
            </a:r>
            <a:r>
              <a:rPr lang="en-US" dirty="0" smtClean="0"/>
              <a:t>and maintained, thus resulting in a more robust design that is often more</a:t>
            </a:r>
            <a:r>
              <a:rPr lang="en-US" b="1" dirty="0" smtClean="0"/>
              <a:t> sensitive to cultural, diversity, perspectival, and other considerations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esigned systems with </a:t>
            </a:r>
            <a:r>
              <a:rPr lang="en-US" b="1" dirty="0" smtClean="0"/>
              <a:t>clear and open feedback processes and lines of communication</a:t>
            </a:r>
            <a:r>
              <a:rPr lang="en-US" dirty="0" smtClean="0"/>
              <a:t> built in, thus reducing the prevalence of poor instruction and improving the execution of the course design through communication (perpetual formative evaluation)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9187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118"/>
            <a:ext cx="6477000" cy="914082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Open Education practices are in a different paradigm from traditional education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Open Education is a “Grand Experiment” where the power is redistributed to the learners and the courses operate under the design and guidance of educators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We are (at least I am) tired of being </a:t>
            </a:r>
            <a:r>
              <a:rPr lang="en-US" dirty="0" err="1" smtClean="0"/>
              <a:t>MOOCed</a:t>
            </a:r>
            <a:r>
              <a:rPr lang="en-US" dirty="0" smtClean="0"/>
              <a:t> to death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MOOCs are one type of Open Education Design and the term is often misused- some “MOOCs” </a:t>
            </a:r>
            <a:r>
              <a:rPr lang="en-US" dirty="0" err="1" smtClean="0"/>
              <a:t>aren</a:t>
            </a:r>
            <a:r>
              <a:rPr lang="fr-FR" dirty="0" smtClean="0"/>
              <a:t>’</a:t>
            </a:r>
            <a:r>
              <a:rPr lang="en-US" dirty="0" smtClean="0"/>
              <a:t>t even open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There are different types of Open Education Designs, and we can differentiate and classify them by their characteristics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There are drawbacks and benefits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35176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6237"/>
            <a:ext cx="3886200" cy="4525963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Openness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Designing Open Learning Environments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OEDs Taxonomy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Benefits and Drawbacks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4876800" y="64008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http-//</a:t>
            </a:r>
            <a:r>
              <a:rPr lang="en-US" sz="1400" dirty="0" err="1"/>
              <a:t>www.kdsdesign.co.uk</a:t>
            </a:r>
            <a:r>
              <a:rPr lang="en-US" sz="1400" dirty="0"/>
              <a:t>/STAIRS</a:t>
            </a:r>
          </a:p>
        </p:txBody>
      </p:sp>
      <p:pic>
        <p:nvPicPr>
          <p:cNvPr id="5" name="Picture 4" descr="http-::www.kdsdesign.co.uk:STAI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3352800" cy="518027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891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0"/>
    </mc:Choice>
    <mc:Fallback xmlns="">
      <p:transition xmlns:p14="http://schemas.microsoft.com/office/powerpoint/2010/main" spd="slow" advTm="116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6324600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http://farm4.static.flickr.com/3394/3526522573_8f40a675b6.jpg</a:t>
            </a:r>
            <a:endParaRPr lang="en-US" sz="1400" dirty="0"/>
          </a:p>
        </p:txBody>
      </p:sp>
      <p:pic>
        <p:nvPicPr>
          <p:cNvPr id="5" name="Picture 4" descr="http-::farm4.static.flickr.com:3394:3526522573_8f40a675b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25168"/>
            <a:ext cx="6096000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1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1"/>
            <a:ext cx="8153400" cy="3962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 can connect with me at: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WWW: </a:t>
            </a:r>
            <a:r>
              <a:rPr lang="en-US" dirty="0" err="1"/>
              <a:t>fredwbaker.com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Twitter: @</a:t>
            </a:r>
            <a:r>
              <a:rPr lang="en-US" dirty="0" err="1" smtClean="0"/>
              <a:t>fredwbaker</a:t>
            </a:r>
            <a:endParaRPr lang="en-US" dirty="0" smtClean="0"/>
          </a:p>
          <a:p>
            <a:pPr algn="ctr"/>
            <a:r>
              <a:rPr lang="en-US" dirty="0" smtClean="0"/>
              <a:t>Email: </a:t>
            </a:r>
            <a:r>
              <a:rPr lang="en-US" dirty="0" err="1" smtClean="0"/>
              <a:t>fredwbaker@gmail.com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dirty="0" smtClean="0"/>
              <a:t>Additional Resources available at: http://</a:t>
            </a:r>
            <a:r>
              <a:rPr lang="en-US" sz="1400" dirty="0" err="1" smtClean="0"/>
              <a:t>www.fredwbaker.com</a:t>
            </a:r>
            <a:r>
              <a:rPr lang="en-US" sz="1400" dirty="0" smtClean="0"/>
              <a:t>/</a:t>
            </a:r>
            <a:r>
              <a:rPr lang="en-US" sz="1400" dirty="0" err="1" smtClean="0"/>
              <a:t>openeducationaldesigns</a:t>
            </a:r>
            <a:r>
              <a:rPr lang="en-US" sz="1400" dirty="0" smtClean="0"/>
              <a:t>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58670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618834"/>
            <a:ext cx="800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defTabSz="227013">
              <a:tabLst>
                <a:tab pos="284163" algn="l"/>
              </a:tabLst>
            </a:pPr>
            <a:r>
              <a:rPr lang="en-US" sz="1700" dirty="0"/>
              <a:t>Baker III, F.W. (2012). Unshackling Future Minds: How including openness in </a:t>
            </a:r>
            <a:r>
              <a:rPr lang="en-US" sz="1700" dirty="0" smtClean="0"/>
              <a:t>			</a:t>
            </a:r>
          </a:p>
          <a:p>
            <a:pPr indent="-457200" defTabSz="227013">
              <a:tabLst>
                <a:tab pos="284163" algn="l"/>
              </a:tabLst>
            </a:pPr>
            <a:r>
              <a:rPr lang="en-US" sz="1700" dirty="0"/>
              <a:t>	</a:t>
            </a:r>
            <a:r>
              <a:rPr lang="en-US" sz="1700" dirty="0" smtClean="0"/>
              <a:t>teacher </a:t>
            </a:r>
            <a:r>
              <a:rPr lang="en-US" sz="1700" dirty="0"/>
              <a:t>education can avoid insurrection </a:t>
            </a:r>
            <a:r>
              <a:rPr lang="en-US" sz="1700" dirty="0" smtClean="0"/>
              <a:t>and 	usher </a:t>
            </a:r>
            <a:r>
              <a:rPr lang="en-US" sz="1700" dirty="0"/>
              <a:t>in a new era of </a:t>
            </a:r>
            <a:r>
              <a:rPr lang="en-US" sz="1700" dirty="0" smtClean="0"/>
              <a:t>	collaboration</a:t>
            </a:r>
            <a:r>
              <a:rPr lang="en-US" sz="1700" dirty="0"/>
              <a:t>. In P. </a:t>
            </a:r>
            <a:r>
              <a:rPr lang="en-US" sz="1700" dirty="0" err="1"/>
              <a:t>Resta</a:t>
            </a:r>
            <a:r>
              <a:rPr lang="en-US" sz="1700" dirty="0"/>
              <a:t> (Ed.), Proceedings of Society for Information </a:t>
            </a:r>
            <a:r>
              <a:rPr lang="en-US" sz="1700" dirty="0" smtClean="0"/>
              <a:t>	Technology </a:t>
            </a:r>
            <a:r>
              <a:rPr lang="en-US" sz="1700" dirty="0"/>
              <a:t>&amp; </a:t>
            </a:r>
            <a:r>
              <a:rPr lang="en-US" sz="1700" dirty="0" smtClean="0"/>
              <a:t>	Teacher 	Education </a:t>
            </a:r>
            <a:r>
              <a:rPr lang="en-US" sz="1700" dirty="0"/>
              <a:t>International Conference 2012 (pp. </a:t>
            </a:r>
            <a:r>
              <a:rPr lang="en-US" sz="1700" dirty="0" smtClean="0"/>
              <a:t>	1488</a:t>
            </a:r>
            <a:r>
              <a:rPr lang="en-US" sz="1700" dirty="0"/>
              <a:t>-1493). Chesapeake, VA: AACE. Retrieved from </a:t>
            </a:r>
            <a:endParaRPr lang="en-US" sz="1700" dirty="0" smtClean="0"/>
          </a:p>
          <a:p>
            <a:pPr indent="-457200" defTabSz="227013">
              <a:tabLst>
                <a:tab pos="284163" algn="l"/>
              </a:tabLst>
            </a:pPr>
            <a:r>
              <a:rPr lang="en-US" sz="1700" dirty="0" smtClean="0"/>
              <a:t>	http</a:t>
            </a:r>
            <a:r>
              <a:rPr lang="en-US" sz="1700" dirty="0"/>
              <a:t>:/</a:t>
            </a:r>
            <a:r>
              <a:rPr lang="en-US" sz="1700" dirty="0" smtClean="0"/>
              <a:t>/	</a:t>
            </a:r>
            <a:r>
              <a:rPr lang="en-US" sz="1700" dirty="0" err="1" smtClean="0"/>
              <a:t>www.editlib.org</a:t>
            </a:r>
            <a:r>
              <a:rPr lang="en-US" sz="1700" dirty="0" smtClean="0"/>
              <a:t>/p39793</a:t>
            </a:r>
            <a:r>
              <a:rPr lang="en-US" sz="1700" dirty="0"/>
              <a:t>/proceeding_39793.pdf.</a:t>
            </a:r>
          </a:p>
          <a:p>
            <a:pPr indent="-457200"/>
            <a:endParaRPr lang="en-US" sz="1700" dirty="0"/>
          </a:p>
          <a:p>
            <a:pPr marL="284163" indent="-284163"/>
            <a:r>
              <a:rPr lang="en-US" sz="1700" dirty="0"/>
              <a:t>Baker III, F. W., &amp; Surry, D. W. (in press). Open Education Designs: A Taxonomy for </a:t>
            </a:r>
            <a:r>
              <a:rPr lang="en-US" sz="1700" dirty="0" smtClean="0"/>
              <a:t>Differentiating </a:t>
            </a:r>
            <a:r>
              <a:rPr lang="en-US" sz="1700" dirty="0"/>
              <a:t>and Classifying Open </a:t>
            </a:r>
            <a:r>
              <a:rPr lang="en-US" sz="1700" dirty="0" smtClean="0"/>
              <a:t>Learning </a:t>
            </a:r>
            <a:r>
              <a:rPr lang="en-US" sz="1700" dirty="0"/>
              <a:t>Environments. Paper accepted for the </a:t>
            </a:r>
            <a:r>
              <a:rPr lang="en-US" sz="1700" dirty="0" smtClean="0"/>
              <a:t>Annual </a:t>
            </a:r>
            <a:r>
              <a:rPr lang="en-US" sz="1700" dirty="0"/>
              <a:t>Conference of the Society for Information Technology in </a:t>
            </a:r>
            <a:r>
              <a:rPr lang="en-US" sz="1700" dirty="0" smtClean="0"/>
              <a:t>Teacher </a:t>
            </a:r>
            <a:r>
              <a:rPr lang="en-US" sz="1700" dirty="0"/>
              <a:t>Education (SITE</a:t>
            </a:r>
            <a:r>
              <a:rPr lang="en-US" sz="1700" dirty="0" smtClean="0"/>
              <a:t>). New </a:t>
            </a:r>
            <a:r>
              <a:rPr lang="en-US" sz="1700" dirty="0"/>
              <a:t>Orleans, LA.</a:t>
            </a:r>
          </a:p>
          <a:p>
            <a:pPr indent="-457200"/>
            <a:endParaRPr lang="en-US" sz="1700" dirty="0"/>
          </a:p>
          <a:p>
            <a:pPr indent="-457200"/>
            <a:r>
              <a:rPr lang="en-US" sz="1700" dirty="0"/>
              <a:t>IBM, (</a:t>
            </a:r>
            <a:r>
              <a:rPr lang="en-US" sz="1700" dirty="0" err="1"/>
              <a:t>n.d.</a:t>
            </a:r>
            <a:r>
              <a:rPr lang="en-US" sz="1700" dirty="0"/>
              <a:t>) What is big data?  IBM. Retrieved 3-17-13 from http:/</a:t>
            </a:r>
            <a:r>
              <a:rPr lang="en-US" sz="1700" dirty="0" smtClean="0"/>
              <a:t>/</a:t>
            </a:r>
          </a:p>
          <a:p>
            <a:pPr indent="-457200"/>
            <a:r>
              <a:rPr lang="en-US" sz="1700" dirty="0" smtClean="0"/>
              <a:t>     www</a:t>
            </a:r>
            <a:r>
              <a:rPr lang="en-US" sz="1700" dirty="0"/>
              <a:t>-01.ibm.com/software</a:t>
            </a:r>
            <a:r>
              <a:rPr lang="en-US" sz="1700" dirty="0" smtClean="0"/>
              <a:t>/data</a:t>
            </a:r>
            <a:r>
              <a:rPr lang="en-US" sz="1700" dirty="0"/>
              <a:t>/</a:t>
            </a:r>
            <a:r>
              <a:rPr lang="en-US" sz="1700" dirty="0" err="1"/>
              <a:t>bigdata</a:t>
            </a:r>
            <a:r>
              <a:rPr lang="en-US" sz="1700" dirty="0"/>
              <a:t>/</a:t>
            </a:r>
          </a:p>
          <a:p>
            <a:pPr indent="-457200"/>
            <a:endParaRPr lang="en-US" sz="1700" dirty="0"/>
          </a:p>
          <a:p>
            <a:pPr marL="284163" indent="-284163"/>
            <a:r>
              <a:rPr lang="en-US" sz="1700" dirty="0" err="1"/>
              <a:t>Tunnell</a:t>
            </a:r>
            <a:r>
              <a:rPr lang="en-US" sz="1700" dirty="0"/>
              <a:t>, D. (1975). Open Education: an expression in search of a definition. In Nyberg, D. (1975). The Philosophy of Open Education (pp.14-23). London: </a:t>
            </a:r>
            <a:r>
              <a:rPr lang="en-US" sz="1700" dirty="0" err="1"/>
              <a:t>Routledge</a:t>
            </a:r>
            <a:r>
              <a:rPr lang="en-US" sz="1700" dirty="0"/>
              <a:t> &amp; </a:t>
            </a:r>
            <a:r>
              <a:rPr lang="en-US" sz="1700" dirty="0" err="1"/>
              <a:t>Kegan</a:t>
            </a:r>
            <a:r>
              <a:rPr lang="en-US" sz="1700" dirty="0"/>
              <a:t> Paul, Ltd.</a:t>
            </a:r>
          </a:p>
        </p:txBody>
      </p:sp>
    </p:spTree>
    <p:extLst>
      <p:ext uri="{BB962C8B-B14F-4D97-AF65-F5344CB8AC3E}">
        <p14:creationId xmlns:p14="http://schemas.microsoft.com/office/powerpoint/2010/main" val="264634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6237"/>
            <a:ext cx="3886200" cy="4525963"/>
          </a:xfrm>
        </p:spPr>
        <p:txBody>
          <a:bodyPr>
            <a:noAutofit/>
          </a:bodyPr>
          <a:lstStyle/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Openness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Designing Open Learning Environments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OEDs Taxonomy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Benefits and Drawbacks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sz="3000" dirty="0" smtClean="0"/>
              <a:t>Conclusion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4876800" y="64008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http-//</a:t>
            </a:r>
            <a:r>
              <a:rPr lang="en-US" sz="1400" dirty="0" err="1"/>
              <a:t>www.kdsdesign.co.uk</a:t>
            </a:r>
            <a:r>
              <a:rPr lang="en-US" sz="1400" dirty="0"/>
              <a:t>/STAIRS</a:t>
            </a:r>
          </a:p>
        </p:txBody>
      </p:sp>
      <p:pic>
        <p:nvPicPr>
          <p:cNvPr id="5" name="Picture 4" descr="http-::www.kdsdesign.co.uk:STAI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3352800" cy="518027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41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0"/>
    </mc:Choice>
    <mc:Fallback xmlns="">
      <p:transition xmlns:p14="http://schemas.microsoft.com/office/powerpoint/2010/main" spd="slow" advTm="116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/>
          <a:lstStyle/>
          <a:p>
            <a:r>
              <a:rPr lang="en-US" dirty="0" smtClean="0"/>
              <a:t>Openness</a:t>
            </a:r>
            <a:endParaRPr lang="en-US" dirty="0"/>
          </a:p>
        </p:txBody>
      </p:sp>
      <p:pic>
        <p:nvPicPr>
          <p:cNvPr id="4" name="Content Placeholder 3" descr="6555466069_3246e8b54e_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3358"/>
          <a:stretch>
            <a:fillRect/>
          </a:stretch>
        </p:blipFill>
        <p:spPr>
          <a:xfrm>
            <a:off x="457200" y="1828800"/>
            <a:ext cx="8001000" cy="4191000"/>
          </a:xfrm>
        </p:spPr>
      </p:pic>
      <p:sp>
        <p:nvSpPr>
          <p:cNvPr id="5" name="Rectangle 4"/>
          <p:cNvSpPr/>
          <p:nvPr/>
        </p:nvSpPr>
        <p:spPr>
          <a:xfrm>
            <a:off x="1295400" y="6324600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www.flickr.com</a:t>
            </a:r>
            <a:r>
              <a:rPr lang="en-US" sz="1400" dirty="0"/>
              <a:t>/photos/</a:t>
            </a:r>
            <a:r>
              <a:rPr lang="en-US" sz="1400" dirty="0" err="1"/>
              <a:t>opensourceway</a:t>
            </a:r>
            <a:r>
              <a:rPr lang="en-US" sz="1400" dirty="0"/>
              <a:t>/6555466069/sizes/l/in/</a:t>
            </a:r>
            <a:r>
              <a:rPr lang="en-US" sz="1400" dirty="0" err="1"/>
              <a:t>photostream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608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"/>
    </mc:Choice>
    <mc:Fallback xmlns="">
      <p:transition xmlns:p14="http://schemas.microsoft.com/office/powerpoint/2010/main" spd="slow" advTm="19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Education as Experimentation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981201"/>
            <a:ext cx="3810000" cy="3505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000" dirty="0"/>
              <a:t>T</a:t>
            </a:r>
            <a:r>
              <a:rPr lang="en-US" sz="3000" dirty="0" smtClean="0"/>
              <a:t>he rise of digital technologies are enabling a Grand </a:t>
            </a:r>
            <a:r>
              <a:rPr lang="en-US" sz="3000" dirty="0"/>
              <a:t>E</a:t>
            </a:r>
            <a:r>
              <a:rPr lang="en-US" sz="3000" dirty="0" smtClean="0"/>
              <a:t>xperiment in the approach to education.</a:t>
            </a:r>
          </a:p>
          <a:p>
            <a:pPr algn="ctr"/>
            <a:r>
              <a:rPr lang="en-US" sz="3000" dirty="0" smtClean="0"/>
              <a:t>(the power is shifting to the people-everyone now has a voice)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4267200" y="62585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www.flickr.com</a:t>
            </a:r>
            <a:r>
              <a:rPr lang="en-US" sz="1400" dirty="0"/>
              <a:t>/photos/11088569@N03/3694320116/sizes/z/in/</a:t>
            </a:r>
            <a:r>
              <a:rPr lang="en-US" sz="1400" dirty="0" err="1"/>
              <a:t>photostream</a:t>
            </a:r>
            <a:r>
              <a:rPr lang="en-US" sz="1400" dirty="0"/>
              <a:t>/</a:t>
            </a:r>
          </a:p>
        </p:txBody>
      </p:sp>
      <p:pic>
        <p:nvPicPr>
          <p:cNvPr id="4" name="Picture 3" descr="3694320116_7836e6ef2b_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0"/>
            <a:ext cx="1447800" cy="1084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Connective/Social Digital Technologies</a:t>
            </a:r>
            <a:endParaRPr lang="en-US" dirty="0"/>
          </a:p>
        </p:txBody>
      </p:sp>
      <p:pic>
        <p:nvPicPr>
          <p:cNvPr id="7" name="Picture 6" descr="pinterest-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75" y="4876800"/>
            <a:ext cx="1916325" cy="1277550"/>
          </a:xfrm>
          <a:prstGeom prst="rect">
            <a:avLst/>
          </a:prstGeom>
        </p:spPr>
      </p:pic>
      <p:pic>
        <p:nvPicPr>
          <p:cNvPr id="8" name="Picture 7" descr="kickstarter-badge-fun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05" y="914400"/>
            <a:ext cx="1167095" cy="1116035"/>
          </a:xfrm>
          <a:prstGeom prst="rect">
            <a:avLst/>
          </a:prstGeom>
        </p:spPr>
      </p:pic>
      <p:pic>
        <p:nvPicPr>
          <p:cNvPr id="9" name="Picture 8" descr="SoundCloud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29200"/>
            <a:ext cx="1388979" cy="791718"/>
          </a:xfrm>
          <a:prstGeom prst="rect">
            <a:avLst/>
          </a:prstGeom>
        </p:spPr>
      </p:pic>
      <p:pic>
        <p:nvPicPr>
          <p:cNvPr id="10" name="Picture 9" descr="facebook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2228126" cy="838200"/>
          </a:xfrm>
          <a:prstGeom prst="rect">
            <a:avLst/>
          </a:prstGeom>
        </p:spPr>
      </p:pic>
      <p:pic>
        <p:nvPicPr>
          <p:cNvPr id="11" name="Picture 10" descr="twitter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93160"/>
            <a:ext cx="2133600" cy="802640"/>
          </a:xfrm>
          <a:prstGeom prst="rect">
            <a:avLst/>
          </a:prstGeom>
        </p:spPr>
      </p:pic>
      <p:pic>
        <p:nvPicPr>
          <p:cNvPr id="4" name="Picture 3" descr="images (2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9800"/>
            <a:ext cx="1066800" cy="1066800"/>
          </a:xfrm>
          <a:prstGeom prst="rect">
            <a:avLst/>
          </a:prstGeom>
        </p:spPr>
      </p:pic>
      <p:pic>
        <p:nvPicPr>
          <p:cNvPr id="5" name="Picture 4" descr="youtube-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49" y="2362200"/>
            <a:ext cx="1232251" cy="871240"/>
          </a:xfrm>
          <a:prstGeom prst="rect">
            <a:avLst/>
          </a:prstGeom>
        </p:spPr>
      </p:pic>
      <p:pic>
        <p:nvPicPr>
          <p:cNvPr id="12" name="Picture 11" descr="flickr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57800"/>
            <a:ext cx="1069664" cy="961344"/>
          </a:xfrm>
          <a:prstGeom prst="rect">
            <a:avLst/>
          </a:prstGeom>
        </p:spPr>
      </p:pic>
      <p:pic>
        <p:nvPicPr>
          <p:cNvPr id="13" name="Picture 12" descr="6a00d8341c4eab53ef017ee55622e6970d-800wi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97908"/>
            <a:ext cx="2006520" cy="869492"/>
          </a:xfrm>
          <a:prstGeom prst="rect">
            <a:avLst/>
          </a:prstGeom>
        </p:spPr>
      </p:pic>
      <p:pic>
        <p:nvPicPr>
          <p:cNvPr id="14" name="Picture 13" descr="Mendeley_Logo_highre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43200"/>
            <a:ext cx="1915160" cy="1752600"/>
          </a:xfrm>
          <a:prstGeom prst="rect">
            <a:avLst/>
          </a:prstGeom>
        </p:spPr>
      </p:pic>
      <p:pic>
        <p:nvPicPr>
          <p:cNvPr id="16" name="Picture 15" descr="images (3)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0"/>
            <a:ext cx="1529760" cy="454148"/>
          </a:xfrm>
          <a:prstGeom prst="rect">
            <a:avLst/>
          </a:prstGeom>
        </p:spPr>
      </p:pic>
      <p:pic>
        <p:nvPicPr>
          <p:cNvPr id="17" name="Picture 16" descr="diigoLOGO_transparen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29155"/>
            <a:ext cx="2362200" cy="1114245"/>
          </a:xfrm>
          <a:prstGeom prst="rect">
            <a:avLst/>
          </a:prstGeom>
        </p:spPr>
      </p:pic>
      <p:sp>
        <p:nvSpPr>
          <p:cNvPr id="1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111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4114800"/>
            <a:ext cx="2424172" cy="852949"/>
          </a:xfrm>
          <a:prstGeom prst="rect">
            <a:avLst/>
          </a:prstGeom>
        </p:spPr>
      </p:pic>
      <p:pic>
        <p:nvPicPr>
          <p:cNvPr id="10" name="Picture 9" descr="thunderbird_logo-wordmark_RGB-300dp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34" y="2514600"/>
            <a:ext cx="2097266" cy="765870"/>
          </a:xfrm>
          <a:prstGeom prst="rect">
            <a:avLst/>
          </a:prstGeom>
        </p:spPr>
      </p:pic>
      <p:pic>
        <p:nvPicPr>
          <p:cNvPr id="15" name="Picture 14" descr="Linu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95800"/>
            <a:ext cx="1179871" cy="703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077200" cy="838200"/>
          </a:xfrm>
        </p:spPr>
        <p:txBody>
          <a:bodyPr/>
          <a:lstStyle/>
          <a:p>
            <a:r>
              <a:rPr lang="en-US" dirty="0" smtClean="0"/>
              <a:t>Open Digital Technologies</a:t>
            </a:r>
            <a:endParaRPr lang="en-US" dirty="0"/>
          </a:p>
        </p:txBody>
      </p:sp>
      <p:pic>
        <p:nvPicPr>
          <p:cNvPr id="8" name="Picture 7" descr="audacity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81600"/>
            <a:ext cx="1219200" cy="442753"/>
          </a:xfrm>
          <a:prstGeom prst="rect">
            <a:avLst/>
          </a:prstGeom>
        </p:spPr>
      </p:pic>
      <p:pic>
        <p:nvPicPr>
          <p:cNvPr id="9" name="Picture 8" descr="inkscape draw freely program LOGO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16834"/>
            <a:ext cx="914400" cy="1079166"/>
          </a:xfrm>
          <a:prstGeom prst="rect">
            <a:avLst/>
          </a:prstGeom>
        </p:spPr>
      </p:pic>
      <p:pic>
        <p:nvPicPr>
          <p:cNvPr id="19" name="Picture 18" descr="opensource_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48" y="2914965"/>
            <a:ext cx="1832852" cy="1580835"/>
          </a:xfrm>
          <a:prstGeom prst="rect">
            <a:avLst/>
          </a:prstGeom>
        </p:spPr>
      </p:pic>
      <p:pic>
        <p:nvPicPr>
          <p:cNvPr id="18" name="Picture 17" descr="zotero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1371600" cy="320040"/>
          </a:xfrm>
          <a:prstGeom prst="rect">
            <a:avLst/>
          </a:prstGeom>
        </p:spPr>
      </p:pic>
      <p:pic>
        <p:nvPicPr>
          <p:cNvPr id="16" name="Picture 15" descr="wordpress-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2625079" cy="875026"/>
          </a:xfrm>
          <a:prstGeom prst="rect">
            <a:avLst/>
          </a:prstGeom>
        </p:spPr>
      </p:pic>
      <p:pic>
        <p:nvPicPr>
          <p:cNvPr id="17" name="Picture 16" descr="wikipedia_logo_detail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81600"/>
            <a:ext cx="1143000" cy="1167272"/>
          </a:xfrm>
          <a:prstGeom prst="rect">
            <a:avLst/>
          </a:prstGeom>
        </p:spPr>
      </p:pic>
      <p:pic>
        <p:nvPicPr>
          <p:cNvPr id="13" name="Picture 12" descr="firefox_logo_larg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61999" cy="761999"/>
          </a:xfrm>
          <a:prstGeom prst="rect">
            <a:avLst/>
          </a:prstGeom>
        </p:spPr>
      </p:pic>
      <p:pic>
        <p:nvPicPr>
          <p:cNvPr id="12" name="Picture 11" descr="Ubuntu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32" y="3124200"/>
            <a:ext cx="1663668" cy="1295400"/>
          </a:xfrm>
          <a:prstGeom prst="rect">
            <a:avLst/>
          </a:prstGeom>
        </p:spPr>
      </p:pic>
      <p:pic>
        <p:nvPicPr>
          <p:cNvPr id="11" name="Picture 10" descr="the-gimp-team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4" y="3378171"/>
            <a:ext cx="1300526" cy="812829"/>
          </a:xfrm>
          <a:prstGeom prst="rect">
            <a:avLst/>
          </a:prstGeom>
        </p:spPr>
      </p:pic>
      <p:pic>
        <p:nvPicPr>
          <p:cNvPr id="6" name="Picture 5" descr="openoffice-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54680"/>
            <a:ext cx="1676400" cy="521920"/>
          </a:xfrm>
          <a:prstGeom prst="rect">
            <a:avLst/>
          </a:prstGeom>
        </p:spPr>
      </p:pic>
      <p:pic>
        <p:nvPicPr>
          <p:cNvPr id="4" name="Picture 3" descr="chromium-new-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1676400" cy="1192879"/>
          </a:xfrm>
          <a:prstGeom prst="rect">
            <a:avLst/>
          </a:prstGeom>
        </p:spPr>
      </p:pic>
      <p:sp>
        <p:nvSpPr>
          <p:cNvPr id="2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7102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96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Connective Digital technologies enable 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New/Expanded Methods of Teaching &amp; Learning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Transparency in the learning ecosystem, 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communities of practice, 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scaffolding, 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assessment, 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assignments, etc.</a:t>
            </a:r>
          </a:p>
          <a:p>
            <a:pPr marL="457200" indent="-457200">
              <a:buFont typeface="Arial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9338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96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Connective Digital technologies enable 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3962400" cy="533400"/>
          </a:xfrm>
        </p:spPr>
        <p:txBody>
          <a:bodyPr/>
          <a:lstStyle/>
          <a:p>
            <a:r>
              <a:rPr lang="en-US" sz="1400" smtClean="0"/>
              <a:t>Additional Resources available at: http://www.fredwbaker.com/openeducationaldesigns/ </a:t>
            </a:r>
            <a:endParaRPr lang="en-US" sz="1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3429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Lifelong learning</a:t>
            </a:r>
          </a:p>
          <a:p>
            <a:pPr marL="914400" lvl="1" indent="-457200">
              <a:buFont typeface="Arial"/>
              <a:buChar char="•"/>
            </a:pPr>
            <a:r>
              <a:rPr lang="en-US" sz="3000" dirty="0" smtClean="0"/>
              <a:t>Students and educators are constantly </a:t>
            </a:r>
            <a:r>
              <a:rPr lang="en-US" sz="3000" dirty="0"/>
              <a:t>learning and growing, </a:t>
            </a:r>
            <a:r>
              <a:rPr lang="en-US" sz="3000" dirty="0" smtClean="0"/>
              <a:t>expanding </a:t>
            </a:r>
            <a:r>
              <a:rPr lang="en-US" sz="3000" dirty="0"/>
              <a:t>skills, </a:t>
            </a:r>
            <a:r>
              <a:rPr lang="en-US" sz="3000" dirty="0" smtClean="0"/>
              <a:t>&amp; leaving </a:t>
            </a:r>
            <a:r>
              <a:rPr lang="en-US" sz="3000" dirty="0"/>
              <a:t>comfort </a:t>
            </a:r>
            <a:r>
              <a:rPr lang="en-US" sz="3000" dirty="0" smtClean="0"/>
              <a:t>zones</a:t>
            </a:r>
          </a:p>
          <a:p>
            <a:pPr marL="1600200" lvl="2" indent="-457200">
              <a:buFont typeface="Arial"/>
              <a:buChar char="•"/>
            </a:pPr>
            <a:r>
              <a:rPr lang="en-US" sz="2800" dirty="0" smtClean="0"/>
              <a:t>Tons of resources are accessible and platforms to share on are plentiful</a:t>
            </a:r>
          </a:p>
          <a:p>
            <a:pPr lvl="1" indent="0">
              <a:buNone/>
            </a:pPr>
            <a:endParaRPr lang="en-US" sz="3000" dirty="0" smtClean="0"/>
          </a:p>
          <a:p>
            <a:pPr marL="457200" indent="-457200">
              <a:buFont typeface="Arial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16174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7124</TotalTime>
  <Words>1673</Words>
  <Application>Microsoft Macintosh PowerPoint</Application>
  <PresentationFormat>On-screen Show (4:3)</PresentationFormat>
  <Paragraphs>253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Essential</vt:lpstr>
      <vt:lpstr>Open Educational Designs (OED)</vt:lpstr>
      <vt:lpstr>Additional  Resources available at</vt:lpstr>
      <vt:lpstr>The path</vt:lpstr>
      <vt:lpstr>Openness</vt:lpstr>
      <vt:lpstr>Open Education as Experimentation</vt:lpstr>
      <vt:lpstr>Connective/Social Digital Technologies</vt:lpstr>
      <vt:lpstr>Open Digital Technologies</vt:lpstr>
      <vt:lpstr>Connective Digital technologies enable </vt:lpstr>
      <vt:lpstr>Connective Digital technologies enable </vt:lpstr>
      <vt:lpstr>Connective Digital technologies enable </vt:lpstr>
      <vt:lpstr>Open Education as Experimentation</vt:lpstr>
      <vt:lpstr>Designing an open Learning Environment</vt:lpstr>
      <vt:lpstr>Open Learning Environments emphasize</vt:lpstr>
      <vt:lpstr>Rules common for the Open classroom</vt:lpstr>
      <vt:lpstr>I’m tired of it too!</vt:lpstr>
      <vt:lpstr>Different Models</vt:lpstr>
      <vt:lpstr>Taxonomy of Open Education Designs</vt:lpstr>
      <vt:lpstr>Taxonomy of Open Education Designs</vt:lpstr>
      <vt:lpstr>Taxonomy of Open Education Designs</vt:lpstr>
      <vt:lpstr>Differentiating Open Courses</vt:lpstr>
      <vt:lpstr>Important Questions  in Open Education Design</vt:lpstr>
      <vt:lpstr>Benefits and drawbacks</vt:lpstr>
      <vt:lpstr>drawbacks</vt:lpstr>
      <vt:lpstr>Benefits</vt:lpstr>
      <vt:lpstr>Conclusion</vt:lpstr>
      <vt:lpstr>The path</vt:lpstr>
      <vt:lpstr>Questions?</vt:lpstr>
      <vt:lpstr>Contact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Owner</dc:creator>
  <cp:lastModifiedBy>Fred Baker</cp:lastModifiedBy>
  <cp:revision>162</cp:revision>
  <cp:lastPrinted>2013-03-18T03:03:25Z</cp:lastPrinted>
  <dcterms:created xsi:type="dcterms:W3CDTF">2011-11-06T19:12:59Z</dcterms:created>
  <dcterms:modified xsi:type="dcterms:W3CDTF">2013-03-26T18:08:06Z</dcterms:modified>
</cp:coreProperties>
</file>