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3" r:id="rId3"/>
    <p:sldId id="411" r:id="rId4"/>
    <p:sldId id="413" r:id="rId5"/>
    <p:sldId id="373" r:id="rId6"/>
    <p:sldId id="409" r:id="rId7"/>
    <p:sldId id="410" r:id="rId8"/>
    <p:sldId id="415" r:id="rId9"/>
    <p:sldId id="417" r:id="rId10"/>
    <p:sldId id="416" r:id="rId11"/>
    <p:sldId id="419" r:id="rId12"/>
    <p:sldId id="41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56" autoAdjust="0"/>
  </p:normalViewPr>
  <p:slideViewPr>
    <p:cSldViewPr>
      <p:cViewPr>
        <p:scale>
          <a:sx n="112" d="100"/>
          <a:sy n="112" d="100"/>
        </p:scale>
        <p:origin x="-15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6C5E-680E-584A-A03F-331613C5BAB6}" type="datetimeFigureOut">
              <a:rPr lang="en-US" smtClean="0"/>
              <a:t>3/17/13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795F-14C5-0846-9135-B526C7FCD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3F28-594D-C147-B95B-86EF9CB56D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6A2FE-7698-D346-BDB1-E713B732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2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4036-E1A9-1546-8D84-07C7C42CDCA5}" type="datetime1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51C7-9213-2448-91B7-F737DA3B0162}" type="datetime1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6EA-2EF5-5841-A2FF-B12EC6A21796}" type="datetime1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6D2-C83F-4747-9E45-595A956C3DD8}" type="datetime1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5FAD-5376-1148-AE78-E4CAEDDA9E82}" type="datetime1">
              <a:rPr lang="en-US" smtClean="0"/>
              <a:t>3/17/13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5E52-3166-524D-93A5-49F8211B4D79}" type="datetime1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B687-E94B-C64A-91FC-0AC2039CF366}" type="datetime1">
              <a:rPr lang="en-US" smtClean="0"/>
              <a:t>3/17/13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9ABE-6DA3-0D41-B269-36EEEF73EA1F}" type="datetime1">
              <a:rPr lang="en-US" smtClean="0"/>
              <a:t>3/17/13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4799-5449-DE4E-8F4F-1CC7CE3679E7}" type="datetime1">
              <a:rPr lang="en-US" smtClean="0"/>
              <a:t>3/17/13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56D7-A2B2-1849-9250-2240DCCA9511}" type="datetime1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EBC-57A7-6047-80B3-4CB791762C77}" type="datetime1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2F89982-3AFF-9944-B2F8-AF5DA73C2BD7}" type="datetime1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Additional Resources available at: www.fredwbaker.com/20th-annual-research-forum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4B1D887-B0ED-42C7-8B4E-E3DD45C34D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jpg"/><Relationship Id="rId1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gif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0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g"/><Relationship Id="rId12" Type="http://schemas.openxmlformats.org/officeDocument/2006/relationships/image" Target="../media/image27.png"/><Relationship Id="rId13" Type="http://schemas.openxmlformats.org/officeDocument/2006/relationships/image" Target="../media/image28.jpeg"/><Relationship Id="rId1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9" Type="http://schemas.openxmlformats.org/officeDocument/2006/relationships/image" Target="../media/image24.jpg"/><Relationship Id="rId10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The Nature of Open Education Course Designs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458200" cy="160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Fredrick w. Baker </a:t>
            </a:r>
            <a:r>
              <a:rPr lang="en-US" dirty="0" smtClean="0"/>
              <a:t>iii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Resources Available at:</a:t>
            </a:r>
          </a:p>
          <a:p>
            <a:r>
              <a:rPr lang="en-US" dirty="0" err="1"/>
              <a:t>www.fredwbaker.com</a:t>
            </a:r>
            <a:r>
              <a:rPr lang="en-US" dirty="0"/>
              <a:t>/20th-annual-research-forum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118"/>
            <a:ext cx="6477000" cy="914082"/>
          </a:xfrm>
        </p:spPr>
        <p:txBody>
          <a:bodyPr>
            <a:norm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37356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Open learning environments are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flexible and motivating for learners</a:t>
            </a:r>
            <a:endParaRPr lang="en-US" sz="1400" dirty="0" smtClean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g</a:t>
            </a:r>
            <a:r>
              <a:rPr lang="en-US" dirty="0" smtClean="0"/>
              <a:t>ood at fostering a participative community of learners</a:t>
            </a:r>
            <a:endParaRPr lang="en-US" dirty="0" smtClean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great for modeling, removing politics from the learning environment, and giving learners support to become self sufficient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</a:t>
            </a:r>
            <a:r>
              <a:rPr lang="en-US" dirty="0" smtClean="0"/>
              <a:t>entered around connections, sharing, access, transparency, and removing barriers and inhibitors</a:t>
            </a:r>
            <a:endParaRPr lang="en-US" dirty="0" smtClean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often collaboratively developed and maintained, thus resulting in a more robust design that is often more sensitive to cultural, diversity, perspectival, and other considerations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o</a:t>
            </a:r>
            <a:r>
              <a:rPr lang="en-US" dirty="0" smtClean="0"/>
              <a:t>rganic systems with clear and open feedback systems and lines of communication built in, thus reducing poor instruction and improving the execution of the course design through communication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58200" cy="283845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918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1"/>
            <a:ext cx="42672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You can connect with me at:</a:t>
            </a:r>
          </a:p>
          <a:p>
            <a:endParaRPr lang="en-US" dirty="0" smtClean="0"/>
          </a:p>
          <a:p>
            <a:r>
              <a:rPr lang="en-US" dirty="0"/>
              <a:t>WWW: </a:t>
            </a:r>
            <a:r>
              <a:rPr lang="en-US" dirty="0" err="1"/>
              <a:t>fredwbaker.com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Twitter: @</a:t>
            </a:r>
            <a:r>
              <a:rPr lang="en-US" dirty="0" err="1" smtClean="0"/>
              <a:t>fredwbaker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err="1" smtClean="0"/>
              <a:t>fredwbaker@gmail.com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58200" cy="283845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  <p:pic>
        <p:nvPicPr>
          <p:cNvPr id="4" name="Picture 3" descr="Headshot profil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3505200" cy="31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58200" cy="283845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400" dirty="0"/>
              <a:t>Baker III, F. W., &amp; Surry, D. W. (in press). Open Education Designs: A Taxonomy </a:t>
            </a:r>
            <a:r>
              <a:rPr lang="en-US" sz="1400" dirty="0" smtClean="0"/>
              <a:t>for </a:t>
            </a:r>
          </a:p>
          <a:p>
            <a:pPr indent="-457200"/>
            <a:r>
              <a:rPr lang="en-US" sz="1400" dirty="0" smtClean="0"/>
              <a:t>          Differentiating </a:t>
            </a:r>
            <a:r>
              <a:rPr lang="en-US" sz="1400" dirty="0"/>
              <a:t>and Classifying Open Learning Environments. Paper accepted for </a:t>
            </a:r>
            <a:r>
              <a:rPr lang="en-US" sz="1400" dirty="0" smtClean="0"/>
              <a:t>the     </a:t>
            </a:r>
          </a:p>
          <a:p>
            <a:pPr indent="-457200"/>
            <a:r>
              <a:rPr lang="en-US" sz="1400" dirty="0"/>
              <a:t> </a:t>
            </a:r>
            <a:r>
              <a:rPr lang="en-US" sz="1400" dirty="0" smtClean="0"/>
              <a:t>         Annual </a:t>
            </a:r>
            <a:r>
              <a:rPr lang="en-US" sz="1400" dirty="0"/>
              <a:t>Conference of the Society for Information Technology in Teacher Education </a:t>
            </a:r>
            <a:r>
              <a:rPr lang="en-US" sz="1400" dirty="0" smtClean="0"/>
              <a:t>(</a:t>
            </a:r>
            <a:r>
              <a:rPr lang="en-US" sz="1400" dirty="0"/>
              <a:t>SITE). </a:t>
            </a:r>
            <a:r>
              <a:rPr lang="en-US" sz="1400" dirty="0" smtClean="0"/>
              <a:t>  </a:t>
            </a:r>
          </a:p>
          <a:p>
            <a:pPr indent="-457200"/>
            <a:r>
              <a:rPr lang="en-US" sz="1400" dirty="0"/>
              <a:t> </a:t>
            </a:r>
            <a:r>
              <a:rPr lang="en-US" sz="1400" dirty="0" smtClean="0"/>
              <a:t>         New </a:t>
            </a:r>
            <a:r>
              <a:rPr lang="en-US" sz="1400" dirty="0"/>
              <a:t>Orleans, LA.</a:t>
            </a:r>
          </a:p>
          <a:p>
            <a:pPr indent="-457200"/>
            <a:endParaRPr lang="en-US" sz="1400" dirty="0"/>
          </a:p>
          <a:p>
            <a:pPr indent="-457200"/>
            <a:r>
              <a:rPr lang="en-US" sz="1400" dirty="0"/>
              <a:t>IBM, (</a:t>
            </a:r>
            <a:r>
              <a:rPr lang="en-US" sz="1400" dirty="0" err="1"/>
              <a:t>n.d.</a:t>
            </a:r>
            <a:r>
              <a:rPr lang="en-US" sz="1400" dirty="0"/>
              <a:t>) What is big data?  IBM. Retrieved 3-17-13 from http://www-01.ibm.com/software</a:t>
            </a:r>
            <a:r>
              <a:rPr lang="en-US" sz="1400" dirty="0" smtClean="0"/>
              <a:t>/</a:t>
            </a:r>
          </a:p>
          <a:p>
            <a:pPr indent="-457200"/>
            <a:r>
              <a:rPr lang="en-US" sz="1400" dirty="0" smtClean="0"/>
              <a:t>          data</a:t>
            </a:r>
            <a:r>
              <a:rPr lang="en-US" sz="1400" dirty="0"/>
              <a:t>/</a:t>
            </a:r>
            <a:r>
              <a:rPr lang="en-US" sz="1400" dirty="0" err="1"/>
              <a:t>bigdata</a:t>
            </a:r>
            <a:r>
              <a:rPr lang="en-US" sz="1400" dirty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4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of Open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86200" cy="43735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Principles of Openness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Transparency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Freedom (free from barriers/inhibitors)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Sharing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Access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Learner Agency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Connectivity</a:t>
            </a:r>
            <a:endParaRPr lang="en-US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1828800"/>
            <a:ext cx="42672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Open Learning Environment Emphasizes: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/>
              <a:t>Open Pedagogy &amp;</a:t>
            </a:r>
            <a:r>
              <a:rPr lang="en-US" sz="2200" dirty="0" smtClean="0"/>
              <a:t> </a:t>
            </a:r>
            <a:r>
              <a:rPr lang="en-US" sz="2200" dirty="0"/>
              <a:t>Scholarship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Collaborative &amp; Participatory Learning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Performance Assessments over Standardized Assessments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Formal Evaluation &amp; Transparent Feedback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Modeling &amp; Scaffolding</a:t>
            </a:r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Holistic Perspectives on Learners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58200" cy="283845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8939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Open Education Designs</a:t>
            </a:r>
            <a:endParaRPr lang="en-US" dirty="0"/>
          </a:p>
        </p:txBody>
      </p:sp>
      <p:pic>
        <p:nvPicPr>
          <p:cNvPr id="7" name="Picture 6" descr="Mac HD:Users:fredbaker:Desktop:OEDs in process 10-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72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270819" y="6248400"/>
            <a:ext cx="2391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Reference:</a:t>
            </a:r>
          </a:p>
          <a:p>
            <a:r>
              <a:rPr lang="en-US" sz="1000" dirty="0" smtClean="0"/>
              <a:t>(Baker III, F.W., and Surry, D.W., 2013)</a:t>
            </a:r>
            <a:endParaRPr lang="en-US" sz="1000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6096000" cy="533400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</a:p>
          <a:p>
            <a:pPr algn="ctr"/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9506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Taxonomy of Open Education Designs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Alternate Education </a:t>
            </a:r>
            <a:r>
              <a:rPr lang="en-US" dirty="0" smtClean="0"/>
              <a:t>Models</a:t>
            </a:r>
            <a:r>
              <a:rPr lang="en-US" b="0" i="1" dirty="0" smtClean="0"/>
              <a:t> </a:t>
            </a:r>
            <a:r>
              <a:rPr lang="en-US" b="0" i="1" dirty="0" smtClean="0"/>
              <a:t>(Revolutionary Openness</a:t>
            </a:r>
            <a:r>
              <a:rPr lang="en-US" b="0" i="1" dirty="0" smtClean="0"/>
              <a:t>): </a:t>
            </a:r>
            <a:endParaRPr lang="en-US" b="0" i="1" dirty="0" smtClean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S</a:t>
            </a:r>
            <a:r>
              <a:rPr lang="en-US" b="0" dirty="0" smtClean="0"/>
              <a:t>eek </a:t>
            </a:r>
            <a:r>
              <a:rPr lang="en-US" b="0" dirty="0" smtClean="0"/>
              <a:t>to replace existing educational </a:t>
            </a:r>
            <a:r>
              <a:rPr lang="en-US" b="0" dirty="0" smtClean="0"/>
              <a:t>structures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Examples: </a:t>
            </a:r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Udacity</a:t>
            </a:r>
            <a:endParaRPr lang="en-US" dirty="0" smtClean="0"/>
          </a:p>
          <a:p>
            <a:pPr lvl="1" indent="0">
              <a:buNone/>
            </a:pPr>
            <a:endParaRPr lang="en-US" b="0" dirty="0" smtClean="0"/>
          </a:p>
          <a:p>
            <a:r>
              <a:rPr lang="en-US" dirty="0" smtClean="0"/>
              <a:t>Topic Focus Models </a:t>
            </a:r>
            <a:r>
              <a:rPr lang="en-US" b="0" i="1" dirty="0" smtClean="0"/>
              <a:t>(Normative Openness):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Seek to create an ideal, universal education structure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Examples: #Change11 MOOC, Khan Academy</a:t>
            </a:r>
          </a:p>
          <a:p>
            <a:pPr lvl="1" indent="0">
              <a:buNone/>
            </a:pPr>
            <a:endParaRPr lang="en-US" b="0" dirty="0" smtClean="0"/>
          </a:p>
          <a:p>
            <a:r>
              <a:rPr lang="en-US" dirty="0" smtClean="0"/>
              <a:t>Traditional Education Structures </a:t>
            </a:r>
            <a:r>
              <a:rPr lang="en-US" b="0" i="1" dirty="0" smtClean="0"/>
              <a:t>(Procedural Openness):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Seek to modify traditional structures to be more open and connected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Examples: DS106 at University of Mary Washington, David Wiley’s Introduction to Open Education course at Brigham Young University</a:t>
            </a:r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0819" y="6248400"/>
            <a:ext cx="2391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Reference:</a:t>
            </a:r>
          </a:p>
          <a:p>
            <a:r>
              <a:rPr lang="en-US" sz="1000" dirty="0" smtClean="0"/>
              <a:t>(Baker III, F.W., and Surry, D.W., 2013)</a:t>
            </a:r>
            <a:endParaRPr lang="en-US" sz="1000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6096000" cy="533400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</a:p>
          <a:p>
            <a:pPr algn="ctr"/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2423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8" y="4114800"/>
            <a:ext cx="2424172" cy="852949"/>
          </a:xfrm>
          <a:prstGeom prst="rect">
            <a:avLst/>
          </a:prstGeom>
        </p:spPr>
      </p:pic>
      <p:pic>
        <p:nvPicPr>
          <p:cNvPr id="10" name="Picture 9" descr="thunderbird_logo-wordmark_RGB-300dp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34" y="2514600"/>
            <a:ext cx="2097266" cy="765870"/>
          </a:xfrm>
          <a:prstGeom prst="rect">
            <a:avLst/>
          </a:prstGeom>
        </p:spPr>
      </p:pic>
      <p:pic>
        <p:nvPicPr>
          <p:cNvPr id="15" name="Picture 14" descr="Linu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95800"/>
            <a:ext cx="1179871" cy="703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077200" cy="838200"/>
          </a:xfrm>
        </p:spPr>
        <p:txBody>
          <a:bodyPr/>
          <a:lstStyle/>
          <a:p>
            <a:r>
              <a:rPr lang="en-US" dirty="0" smtClean="0"/>
              <a:t>Open Digital </a:t>
            </a:r>
            <a:r>
              <a:rPr lang="en-US" dirty="0" smtClean="0"/>
              <a:t>Technologies</a:t>
            </a:r>
            <a:endParaRPr lang="en-US" dirty="0"/>
          </a:p>
        </p:txBody>
      </p:sp>
      <p:pic>
        <p:nvPicPr>
          <p:cNvPr id="8" name="Picture 7" descr="audacity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81600"/>
            <a:ext cx="1219200" cy="442753"/>
          </a:xfrm>
          <a:prstGeom prst="rect">
            <a:avLst/>
          </a:prstGeom>
        </p:spPr>
      </p:pic>
      <p:pic>
        <p:nvPicPr>
          <p:cNvPr id="9" name="Picture 8" descr="inkscape draw freely program LOGO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16834"/>
            <a:ext cx="914400" cy="1079166"/>
          </a:xfrm>
          <a:prstGeom prst="rect">
            <a:avLst/>
          </a:prstGeom>
        </p:spPr>
      </p:pic>
      <p:pic>
        <p:nvPicPr>
          <p:cNvPr id="19" name="Picture 18" descr="opensource_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48" y="2914965"/>
            <a:ext cx="1832852" cy="1580835"/>
          </a:xfrm>
          <a:prstGeom prst="rect">
            <a:avLst/>
          </a:prstGeom>
        </p:spPr>
      </p:pic>
      <p:pic>
        <p:nvPicPr>
          <p:cNvPr id="18" name="Picture 17" descr="zotero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1371600" cy="320040"/>
          </a:xfrm>
          <a:prstGeom prst="rect">
            <a:avLst/>
          </a:prstGeom>
        </p:spPr>
      </p:pic>
      <p:pic>
        <p:nvPicPr>
          <p:cNvPr id="16" name="Picture 15" descr="wordpress-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2625079" cy="875026"/>
          </a:xfrm>
          <a:prstGeom prst="rect">
            <a:avLst/>
          </a:prstGeom>
        </p:spPr>
      </p:pic>
      <p:pic>
        <p:nvPicPr>
          <p:cNvPr id="17" name="Picture 16" descr="wikipedia_logo_detail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81600"/>
            <a:ext cx="1143000" cy="1167272"/>
          </a:xfrm>
          <a:prstGeom prst="rect">
            <a:avLst/>
          </a:prstGeom>
        </p:spPr>
      </p:pic>
      <p:pic>
        <p:nvPicPr>
          <p:cNvPr id="13" name="Picture 12" descr="firefox_logo_larg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61999" cy="761999"/>
          </a:xfrm>
          <a:prstGeom prst="rect">
            <a:avLst/>
          </a:prstGeom>
        </p:spPr>
      </p:pic>
      <p:pic>
        <p:nvPicPr>
          <p:cNvPr id="12" name="Picture 11" descr="Ubuntu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32" y="3124200"/>
            <a:ext cx="1663668" cy="1295400"/>
          </a:xfrm>
          <a:prstGeom prst="rect">
            <a:avLst/>
          </a:prstGeom>
        </p:spPr>
      </p:pic>
      <p:pic>
        <p:nvPicPr>
          <p:cNvPr id="11" name="Picture 10" descr="the-gimp-team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4" y="3378171"/>
            <a:ext cx="1300526" cy="812829"/>
          </a:xfrm>
          <a:prstGeom prst="rect">
            <a:avLst/>
          </a:prstGeom>
        </p:spPr>
      </p:pic>
      <p:pic>
        <p:nvPicPr>
          <p:cNvPr id="6" name="Picture 5" descr="openoffice-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54680"/>
            <a:ext cx="1676400" cy="521920"/>
          </a:xfrm>
          <a:prstGeom prst="rect">
            <a:avLst/>
          </a:prstGeom>
        </p:spPr>
      </p:pic>
      <p:pic>
        <p:nvPicPr>
          <p:cNvPr id="4" name="Picture 3" descr="chromium-new-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1676400" cy="1192879"/>
          </a:xfrm>
          <a:prstGeom prst="rect">
            <a:avLst/>
          </a:prstGeom>
        </p:spPr>
      </p:pic>
      <p:sp>
        <p:nvSpPr>
          <p:cNvPr id="2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58200" cy="283845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2033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0"/>
            <a:ext cx="1447800" cy="1084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Connective Social </a:t>
            </a:r>
            <a:r>
              <a:rPr lang="en-US" dirty="0" smtClean="0"/>
              <a:t>Digital </a:t>
            </a:r>
            <a:r>
              <a:rPr lang="en-US" dirty="0" smtClean="0"/>
              <a:t>Technologies</a:t>
            </a:r>
            <a:endParaRPr lang="en-US" dirty="0"/>
          </a:p>
        </p:txBody>
      </p:sp>
      <p:pic>
        <p:nvPicPr>
          <p:cNvPr id="7" name="Picture 6" descr="pinterest-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75" y="4876800"/>
            <a:ext cx="1916325" cy="1277550"/>
          </a:xfrm>
          <a:prstGeom prst="rect">
            <a:avLst/>
          </a:prstGeom>
        </p:spPr>
      </p:pic>
      <p:pic>
        <p:nvPicPr>
          <p:cNvPr id="8" name="Picture 7" descr="kickstarter-badge-fund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05" y="914400"/>
            <a:ext cx="1167095" cy="1116035"/>
          </a:xfrm>
          <a:prstGeom prst="rect">
            <a:avLst/>
          </a:prstGeom>
        </p:spPr>
      </p:pic>
      <p:pic>
        <p:nvPicPr>
          <p:cNvPr id="9" name="Picture 8" descr="SoundCloud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29200"/>
            <a:ext cx="1388979" cy="791718"/>
          </a:xfrm>
          <a:prstGeom prst="rect">
            <a:avLst/>
          </a:prstGeom>
        </p:spPr>
      </p:pic>
      <p:pic>
        <p:nvPicPr>
          <p:cNvPr id="10" name="Picture 9" descr="facebook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2228126" cy="838200"/>
          </a:xfrm>
          <a:prstGeom prst="rect">
            <a:avLst/>
          </a:prstGeom>
        </p:spPr>
      </p:pic>
      <p:pic>
        <p:nvPicPr>
          <p:cNvPr id="11" name="Picture 10" descr="twitter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93160"/>
            <a:ext cx="2133600" cy="802640"/>
          </a:xfrm>
          <a:prstGeom prst="rect">
            <a:avLst/>
          </a:prstGeom>
        </p:spPr>
      </p:pic>
      <p:pic>
        <p:nvPicPr>
          <p:cNvPr id="4" name="Picture 3" descr="images (2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9800"/>
            <a:ext cx="1066800" cy="1066800"/>
          </a:xfrm>
          <a:prstGeom prst="rect">
            <a:avLst/>
          </a:prstGeom>
        </p:spPr>
      </p:pic>
      <p:pic>
        <p:nvPicPr>
          <p:cNvPr id="5" name="Picture 4" descr="youtube-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49" y="2362200"/>
            <a:ext cx="1232251" cy="871240"/>
          </a:xfrm>
          <a:prstGeom prst="rect">
            <a:avLst/>
          </a:prstGeom>
        </p:spPr>
      </p:pic>
      <p:pic>
        <p:nvPicPr>
          <p:cNvPr id="12" name="Picture 11" descr="flickr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439456"/>
            <a:ext cx="1069664" cy="961344"/>
          </a:xfrm>
          <a:prstGeom prst="rect">
            <a:avLst/>
          </a:prstGeom>
        </p:spPr>
      </p:pic>
      <p:pic>
        <p:nvPicPr>
          <p:cNvPr id="13" name="Picture 12" descr="6a00d8341c4eab53ef017ee55622e6970d-800wi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97908"/>
            <a:ext cx="2006520" cy="869492"/>
          </a:xfrm>
          <a:prstGeom prst="rect">
            <a:avLst/>
          </a:prstGeom>
        </p:spPr>
      </p:pic>
      <p:pic>
        <p:nvPicPr>
          <p:cNvPr id="14" name="Picture 13" descr="Mendeley_Logo_highre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43200"/>
            <a:ext cx="1915160" cy="1752600"/>
          </a:xfrm>
          <a:prstGeom prst="rect">
            <a:avLst/>
          </a:prstGeom>
        </p:spPr>
      </p:pic>
      <p:pic>
        <p:nvPicPr>
          <p:cNvPr id="16" name="Picture 15" descr="images (3)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0"/>
            <a:ext cx="1529760" cy="454148"/>
          </a:xfrm>
          <a:prstGeom prst="rect">
            <a:avLst/>
          </a:prstGeom>
        </p:spPr>
      </p:pic>
      <p:pic>
        <p:nvPicPr>
          <p:cNvPr id="17" name="Picture 16" descr="diigoLOGO_transparen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29155"/>
            <a:ext cx="2362200" cy="1114245"/>
          </a:xfrm>
          <a:prstGeom prst="rect">
            <a:avLst/>
          </a:prstGeom>
        </p:spPr>
      </p:pic>
      <p:sp>
        <p:nvSpPr>
          <p:cNvPr id="1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58200" cy="283845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1647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Education as Experimentation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Education and the rise of digital technologies is enabling a grand experiment in </a:t>
            </a:r>
            <a:r>
              <a:rPr lang="en-US" dirty="0" smtClean="0"/>
              <a:t>how we approach education.</a:t>
            </a:r>
          </a:p>
          <a:p>
            <a:r>
              <a:rPr lang="en-US" dirty="0" smtClean="0"/>
              <a:t>Traditional </a:t>
            </a:r>
            <a:r>
              <a:rPr lang="en-US" dirty="0" smtClean="0"/>
              <a:t>education structures are </a:t>
            </a:r>
            <a:r>
              <a:rPr lang="en-US" dirty="0" smtClean="0"/>
              <a:t>giving way to new methods of teaching and learning where educators and students are constantly learning and growing, expanding their skills, and leaving their comfort zones.</a:t>
            </a:r>
            <a:endParaRPr lang="en-US" dirty="0"/>
          </a:p>
          <a:p>
            <a:r>
              <a:rPr lang="en-US" dirty="0" smtClean="0"/>
              <a:t>Organic systemic structures grow between learners, experts, educators, and people with common interests so they are able to collaborate on ideas through sharing and processing.</a:t>
            </a:r>
          </a:p>
          <a:p>
            <a:r>
              <a:rPr lang="en-US" dirty="0" smtClean="0"/>
              <a:t>It is a dialogue of openness.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58200" cy="283845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9886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77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Questions </a:t>
            </a:r>
            <a:br>
              <a:rPr lang="en-US" dirty="0" smtClean="0"/>
            </a:br>
            <a:r>
              <a:rPr lang="en-US" dirty="0" smtClean="0"/>
              <a:t>in Open Learning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Who owns/controls the data?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2.5 quintillion bytes per day according to IBM (IBM, 2013)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 we define, operationalize, measure, and track success?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Assessment types, constraints, objectives, etc.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 we build in scaffolding, authenticity, transformative learning, and participation while retaining learner agency and freedom?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Resource provision, assignment development, procedures and requirements, etc.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 we research and implement innovative and effective learning practices without dictating methods and approaches?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Top down approach vs. bottom up, design based research vs. theoretically driven or practically driven, etc.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Does technology drive education decisions, or does education drive technology decisions?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Shift toward hybrid/online dominant education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58200" cy="283845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2316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77000" cy="1066482"/>
          </a:xfrm>
        </p:spPr>
        <p:txBody>
          <a:bodyPr>
            <a:normAutofit/>
          </a:bodyPr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Open digital learning environments are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more difficult to instruct in because of transparency, unpredictability, and expertise requirements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</a:t>
            </a:r>
            <a:r>
              <a:rPr lang="en-US" dirty="0" smtClean="0"/>
              <a:t>ot yet well researched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somewhat complex as there are several underpinning philosophica</a:t>
            </a:r>
            <a:r>
              <a:rPr lang="en-US" dirty="0" smtClean="0"/>
              <a:t>l design frameworks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sensationalized by the media and other sources so as to overemphasize the benefits and likely outcomes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Digital technologies are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ften not used</a:t>
            </a:r>
            <a:r>
              <a:rPr lang="en-US" dirty="0"/>
              <a:t>,</a:t>
            </a:r>
            <a:r>
              <a:rPr lang="en-US" dirty="0" smtClean="0"/>
              <a:t> or misused, in the learning environment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have different affordances than face-to-face learning that are not often capitalized on</a:t>
            </a:r>
            <a:r>
              <a:rPr lang="en-US" dirty="0" smtClean="0"/>
              <a:t> for education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ose challenges in the traditional and dominant quantitative, standardized, measured perspectives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58200" cy="283845"/>
          </a:xfrm>
        </p:spPr>
        <p:txBody>
          <a:bodyPr/>
          <a:lstStyle/>
          <a:p>
            <a:pPr algn="ctr"/>
            <a:r>
              <a:rPr lang="en-US" sz="1400" b="1" dirty="0" smtClean="0"/>
              <a:t>Additional Resources available at: </a:t>
            </a:r>
            <a:r>
              <a:rPr lang="en-US" sz="1400" b="1" dirty="0" err="1" smtClean="0"/>
              <a:t>www.fredwbaker.com</a:t>
            </a:r>
            <a:r>
              <a:rPr lang="en-US" sz="1400" b="1" dirty="0" smtClean="0"/>
              <a:t>/20th-annual-research-forum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87059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6666</TotalTime>
  <Words>918</Words>
  <Application>Microsoft Macintosh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The Nature of Open Education Course Designs</vt:lpstr>
      <vt:lpstr>Philosophy of Open Education</vt:lpstr>
      <vt:lpstr>Taxonomy of Open Education Designs</vt:lpstr>
      <vt:lpstr>Taxonomy of Open Education Designs</vt:lpstr>
      <vt:lpstr>Open Digital Technologies</vt:lpstr>
      <vt:lpstr>Connective Social Digital Technologies</vt:lpstr>
      <vt:lpstr>Open Education as Experimentation</vt:lpstr>
      <vt:lpstr>Important Questions  in Open Learning Design</vt:lpstr>
      <vt:lpstr>drawbacks</vt:lpstr>
      <vt:lpstr>Benefits</vt:lpstr>
      <vt:lpstr>Contact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Owner</dc:creator>
  <cp:lastModifiedBy>Fred Baker</cp:lastModifiedBy>
  <cp:revision>137</cp:revision>
  <cp:lastPrinted>2013-03-18T03:03:25Z</cp:lastPrinted>
  <dcterms:created xsi:type="dcterms:W3CDTF">2011-11-06T19:12:59Z</dcterms:created>
  <dcterms:modified xsi:type="dcterms:W3CDTF">2013-03-18T03:03:29Z</dcterms:modified>
</cp:coreProperties>
</file>