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30"/>
  </p:notesMasterIdLst>
  <p:handoutMasterIdLst>
    <p:handoutMasterId r:id="rId31"/>
  </p:handoutMasterIdLst>
  <p:sldIdLst>
    <p:sldId id="420" r:id="rId2"/>
    <p:sldId id="422" r:id="rId3"/>
    <p:sldId id="459" r:id="rId4"/>
    <p:sldId id="456" r:id="rId5"/>
    <p:sldId id="448" r:id="rId6"/>
    <p:sldId id="451" r:id="rId7"/>
    <p:sldId id="460" r:id="rId8"/>
    <p:sldId id="467" r:id="rId9"/>
    <p:sldId id="469" r:id="rId10"/>
    <p:sldId id="484" r:id="rId11"/>
    <p:sldId id="485" r:id="rId12"/>
    <p:sldId id="471" r:id="rId13"/>
    <p:sldId id="478" r:id="rId14"/>
    <p:sldId id="473" r:id="rId15"/>
    <p:sldId id="486" r:id="rId16"/>
    <p:sldId id="474" r:id="rId17"/>
    <p:sldId id="476" r:id="rId18"/>
    <p:sldId id="477" r:id="rId19"/>
    <p:sldId id="480" r:id="rId20"/>
    <p:sldId id="483" r:id="rId21"/>
    <p:sldId id="481" r:id="rId22"/>
    <p:sldId id="455" r:id="rId23"/>
    <p:sldId id="482" r:id="rId24"/>
    <p:sldId id="487" r:id="rId25"/>
    <p:sldId id="489" r:id="rId26"/>
    <p:sldId id="488" r:id="rId27"/>
    <p:sldId id="439" r:id="rId28"/>
    <p:sldId id="41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56" autoAdjust="0"/>
  </p:normalViewPr>
  <p:slideViewPr>
    <p:cSldViewPr>
      <p:cViewPr>
        <p:scale>
          <a:sx n="112" d="100"/>
          <a:sy n="112" d="100"/>
        </p:scale>
        <p:origin x="-13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6C5E-680E-584A-A03F-331613C5BAB6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795F-14C5-0846-9135-B526C7FCD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3F28-594D-C147-B95B-86EF9CB56DF2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A2FE-7698-D346-BDB1-E713B732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5FEA-C465-3045-B054-178582BDACB6}" type="datetime1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288C-FED2-AD48-BE19-B2675DCE933C}" type="datetime1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C98-2E1F-8C42-A8D3-7F1DFEDDB9F3}" type="datetime1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10FD-D594-6248-8DCA-54B535AE22E5}" type="datetime1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052F-4326-7643-9BD2-4C4B5483B3A9}" type="datetime1">
              <a:rPr lang="en-US" smtClean="0"/>
              <a:t>5/13/13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A5D3-C3EC-134C-85FD-C53D1DEA0339}" type="datetime1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B569-9224-FD45-8A95-38C84C262E72}" type="datetime1">
              <a:rPr lang="en-US" smtClean="0"/>
              <a:t>5/13/13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F12-7A06-2B4F-9BFA-74F1B540EDD5}" type="datetime1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730-6CDC-6146-92F8-84F0A821E965}" type="datetime1">
              <a:rPr lang="en-US" smtClean="0"/>
              <a:t>5/13/13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BC4C-1AEC-8849-9D13-2CC8BA04F53C}" type="datetime1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CFCE-6BC8-5246-841F-9CFA14EF2885}" type="datetime1">
              <a:rPr lang="en-US" smtClean="0"/>
              <a:t>5/13/13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5FF6B53-4180-8340-AA54-118CB1724D2F}" type="datetime1">
              <a:rPr lang="en-US" smtClean="0"/>
              <a:t>5/13/13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g"/><Relationship Id="rId15" Type="http://schemas.openxmlformats.org/officeDocument/2006/relationships/image" Target="../media/image19.gif"/><Relationship Id="rId16" Type="http://schemas.openxmlformats.org/officeDocument/2006/relationships/image" Target="../media/image20.jpe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6" Type="http://schemas.openxmlformats.org/officeDocument/2006/relationships/image" Target="../media/image10.jpe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4571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Creating a connected open classroom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6858000" cy="160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Tools, Assignments, and Guidelines</a:t>
            </a:r>
            <a:endParaRPr lang="en-US" sz="2800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5553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Ubuntu"/>
                <a:cs typeface="Ubuntu"/>
              </a:rPr>
              <a:t>Fredrick </a:t>
            </a:r>
            <a:r>
              <a:rPr lang="en-US" dirty="0" smtClean="0">
                <a:latin typeface="Ubuntu"/>
                <a:cs typeface="Ubuntu"/>
              </a:rPr>
              <a:t>W. </a:t>
            </a:r>
            <a:r>
              <a:rPr lang="en-US" dirty="0">
                <a:latin typeface="Ubuntu"/>
                <a:cs typeface="Ubuntu"/>
              </a:rPr>
              <a:t>Baker </a:t>
            </a:r>
            <a:r>
              <a:rPr lang="en-US" dirty="0" smtClean="0">
                <a:latin typeface="Ubuntu"/>
                <a:cs typeface="Ubuntu"/>
              </a:rPr>
              <a:t>III</a:t>
            </a:r>
            <a:endParaRPr lang="en-US" dirty="0">
              <a:latin typeface="Ubuntu"/>
              <a:cs typeface="Ubuntu"/>
            </a:endParaRPr>
          </a:p>
          <a:p>
            <a:pPr algn="ctr"/>
            <a:endParaRPr lang="en-US" dirty="0">
              <a:latin typeface="Ubuntu"/>
              <a:cs typeface="Ubuntu"/>
            </a:endParaRPr>
          </a:p>
          <a:p>
            <a:pPr algn="ctr"/>
            <a:r>
              <a:rPr lang="en-US" dirty="0">
                <a:latin typeface="Ubuntu"/>
                <a:cs typeface="Ubuntu"/>
              </a:rPr>
              <a:t>University of South Alabama</a:t>
            </a:r>
          </a:p>
        </p:txBody>
      </p:sp>
    </p:spTree>
    <p:extLst>
      <p:ext uri="{BB962C8B-B14F-4D97-AF65-F5344CB8AC3E}">
        <p14:creationId xmlns:p14="http://schemas.microsoft.com/office/powerpoint/2010/main" val="234122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7" name="Picture 6" descr="Mac HD:Users:fredbaker:Desktop:OEDs in process 10-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77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14121" y="65092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9252" y="6400800"/>
            <a:ext cx="6560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Baker III, F. W., &amp; Surry, D. W. (2013). Open Education Designs: A Taxonomy for Differentiating and Classifying Open Learning Environments. Paper accepted for the Annual Conference of the Society for Information Technology in Teacher Education (SITE). New Orleans, LA.</a:t>
            </a:r>
          </a:p>
        </p:txBody>
      </p:sp>
    </p:spTree>
    <p:extLst>
      <p:ext uri="{BB962C8B-B14F-4D97-AF65-F5344CB8AC3E}">
        <p14:creationId xmlns:p14="http://schemas.microsoft.com/office/powerpoint/2010/main" val="211390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rules for the Open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Freedom Rule</a:t>
            </a:r>
          </a:p>
          <a:p>
            <a:pPr marL="914400" lvl="1" indent="-457200"/>
            <a:r>
              <a:rPr lang="en-US" sz="2800" dirty="0" smtClean="0"/>
              <a:t>Learners should have freedom [and ownership] over their own educational endeavors (Agency)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Environment Rule</a:t>
            </a:r>
          </a:p>
          <a:p>
            <a:pPr marL="971550" lvl="1" indent="-514350"/>
            <a:r>
              <a:rPr lang="en-US" sz="2800" dirty="0" smtClean="0"/>
              <a:t>Must create resource rich environments with a plethora of opportunities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Personalization Rule</a:t>
            </a:r>
          </a:p>
          <a:p>
            <a:pPr marL="971550" lvl="1" indent="-514350"/>
            <a:r>
              <a:rPr lang="en-US" sz="2800" dirty="0" smtClean="0"/>
              <a:t>Instruction that is personalized where possible and obligates learners to educationally worthwhile goals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Respect Rule</a:t>
            </a:r>
          </a:p>
          <a:p>
            <a:pPr marL="971550" lvl="1" indent="-514350"/>
            <a:r>
              <a:rPr lang="en-US" sz="2800" dirty="0" smtClean="0"/>
              <a:t>Respect for the learners, always.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2484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Tunnell</a:t>
            </a:r>
            <a:r>
              <a:rPr lang="en-US" sz="800" dirty="0"/>
              <a:t>, D. (1975). Open Education: an expression in search of a definition. In Nyberg, D. (1975). The Philosophy of Open Education (pp.14-23). London: </a:t>
            </a:r>
            <a:r>
              <a:rPr lang="en-US" sz="800" dirty="0" err="1"/>
              <a:t>Routledge</a:t>
            </a:r>
            <a:r>
              <a:rPr lang="en-US" sz="800" dirty="0"/>
              <a:t> &amp; </a:t>
            </a:r>
            <a:r>
              <a:rPr lang="en-US" sz="800" dirty="0" err="1"/>
              <a:t>Kegan</a:t>
            </a:r>
            <a:r>
              <a:rPr lang="en-US" sz="800" dirty="0"/>
              <a:t> Paul, Ltd.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3545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077200" cy="4373563"/>
          </a:xfrm>
        </p:spPr>
        <p:txBody>
          <a:bodyPr>
            <a:noAutofit/>
          </a:bodyPr>
          <a:lstStyle/>
          <a:p>
            <a:r>
              <a:rPr lang="en-US" sz="2200" dirty="0" smtClean="0"/>
              <a:t>Open learning environments feature: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Learner collaboration with peers and larger </a:t>
            </a:r>
            <a:r>
              <a:rPr lang="en-US" sz="2200" dirty="0" smtClean="0"/>
              <a:t>community, </a:t>
            </a:r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Universal ownership of the class </a:t>
            </a:r>
            <a:r>
              <a:rPr lang="en-US" sz="2200" dirty="0" smtClean="0"/>
              <a:t>experience, </a:t>
            </a:r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P</a:t>
            </a:r>
            <a:r>
              <a:rPr lang="en-US" sz="2200" dirty="0" smtClean="0"/>
              <a:t>orous boundaries that allow for flexibility in </a:t>
            </a:r>
            <a:r>
              <a:rPr lang="en-US" sz="2200" dirty="0" smtClean="0"/>
              <a:t>learning,</a:t>
            </a:r>
            <a:endParaRPr lang="en-US" sz="2200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Transparency in learning and clear feedback </a:t>
            </a:r>
            <a:r>
              <a:rPr lang="en-US" sz="2200" dirty="0" smtClean="0"/>
              <a:t>systems,  </a:t>
            </a:r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penly licensed sharable </a:t>
            </a:r>
            <a:r>
              <a:rPr lang="en-US" sz="2200" dirty="0" smtClean="0"/>
              <a:t>content,</a:t>
            </a:r>
            <a:endParaRPr lang="en-US" sz="2200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Public sharing, connectivity, and authentic </a:t>
            </a:r>
            <a:r>
              <a:rPr lang="en-US" sz="2200" dirty="0" smtClean="0"/>
              <a:t>learning. </a:t>
            </a:r>
            <a:endParaRPr lang="en-US" sz="2200" dirty="0" smtClean="0"/>
          </a:p>
          <a:p>
            <a:r>
              <a:rPr lang="en-US" sz="2200" dirty="0" smtClean="0"/>
              <a:t>These are enabled by policies, design decisions, and freedoms bestowed on the learners and larger community.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930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Two main concerns in developing an open learning environment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	T</a:t>
            </a:r>
            <a:r>
              <a:rPr lang="en-US" sz="3000" dirty="0" smtClean="0"/>
              <a:t>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Reducing barriers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097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Open Learning Environments seek to foster transparency in the learning environment. Many times this is done through: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Operating in public spaces 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ggregated individual or class blogs, websites, Twitter, Google +, etc.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Using publicly accessible content and resources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Open Access journals, professional’s blogs, open textbooks, content, and resources such as MITs Open </a:t>
            </a:r>
            <a:r>
              <a:rPr lang="en-US" sz="3200" dirty="0" err="1" smtClean="0"/>
              <a:t>CourseWare</a:t>
            </a:r>
            <a:r>
              <a:rPr lang="en-US" sz="3200" dirty="0" smtClean="0"/>
              <a:t> or Khan Academy.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Encouraging collaboration and connection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Using </a:t>
            </a:r>
            <a:r>
              <a:rPr lang="en-US" sz="3200" dirty="0" err="1" smtClean="0"/>
              <a:t>Diigo</a:t>
            </a:r>
            <a:r>
              <a:rPr lang="en-US" sz="3200" dirty="0" smtClean="0"/>
              <a:t>, Open Study, Google Drive documents, </a:t>
            </a:r>
            <a:r>
              <a:rPr lang="en-US" sz="3200" dirty="0" err="1" smtClean="0"/>
              <a:t>groupwork</a:t>
            </a:r>
            <a:r>
              <a:rPr lang="en-US" sz="3200" dirty="0" smtClean="0"/>
              <a:t> assignments, encouraging a public service such as editing a </a:t>
            </a:r>
            <a:r>
              <a:rPr lang="en-US" sz="3200" dirty="0"/>
              <a:t>W</a:t>
            </a:r>
            <a:r>
              <a:rPr lang="en-US" sz="3200" dirty="0" smtClean="0"/>
              <a:t>ikipedia page, etc.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782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Connective/Social Digital Technologies</a:t>
            </a:r>
            <a:endParaRPr lang="en-US" dirty="0"/>
          </a:p>
        </p:txBody>
      </p:sp>
      <p:pic>
        <p:nvPicPr>
          <p:cNvPr id="7" name="Picture 6" descr="pinterest-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48200"/>
            <a:ext cx="1447800" cy="965200"/>
          </a:xfrm>
          <a:prstGeom prst="rect">
            <a:avLst/>
          </a:prstGeom>
        </p:spPr>
      </p:pic>
      <p:pic>
        <p:nvPicPr>
          <p:cNvPr id="9" name="Picture 8" descr="SoundClou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04282"/>
            <a:ext cx="1388979" cy="791718"/>
          </a:xfrm>
          <a:prstGeom prst="rect">
            <a:avLst/>
          </a:prstGeom>
        </p:spPr>
      </p:pic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838200" cy="838200"/>
          </a:xfrm>
          <a:prstGeom prst="rect">
            <a:avLst/>
          </a:prstGeom>
        </p:spPr>
      </p:pic>
      <p:pic>
        <p:nvPicPr>
          <p:cNvPr id="5" name="Picture 4" descr="youtube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49" y="2895600"/>
            <a:ext cx="1232251" cy="871240"/>
          </a:xfrm>
          <a:prstGeom prst="rect">
            <a:avLst/>
          </a:prstGeom>
        </p:spPr>
      </p:pic>
      <p:pic>
        <p:nvPicPr>
          <p:cNvPr id="12" name="Picture 11" descr="flickr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1069664" cy="961344"/>
          </a:xfrm>
          <a:prstGeom prst="rect">
            <a:avLst/>
          </a:prstGeom>
        </p:spPr>
      </p:pic>
      <p:pic>
        <p:nvPicPr>
          <p:cNvPr id="13" name="Picture 12" descr="6a00d8341c4eab53ef017ee55622e6970d-800w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876800"/>
            <a:ext cx="2006520" cy="869492"/>
          </a:xfrm>
          <a:prstGeom prst="rect">
            <a:avLst/>
          </a:prstGeom>
        </p:spPr>
      </p:pic>
      <p:pic>
        <p:nvPicPr>
          <p:cNvPr id="14" name="Picture 13" descr="Mendeley_Logo_highr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43200"/>
            <a:ext cx="1600200" cy="1464374"/>
          </a:xfrm>
          <a:prstGeom prst="rect">
            <a:avLst/>
          </a:prstGeom>
        </p:spPr>
      </p:pic>
      <p:pic>
        <p:nvPicPr>
          <p:cNvPr id="16" name="Picture 15" descr="images (3)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0" y="5946652"/>
            <a:ext cx="1529760" cy="454148"/>
          </a:xfrm>
          <a:prstGeom prst="rect">
            <a:avLst/>
          </a:prstGeom>
        </p:spPr>
      </p:pic>
      <p:pic>
        <p:nvPicPr>
          <p:cNvPr id="17" name="Picture 16" descr="diigoLOGO_transparen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29155"/>
            <a:ext cx="2362200" cy="1114245"/>
          </a:xfrm>
          <a:prstGeom prst="rect">
            <a:avLst/>
          </a:prstGeom>
        </p:spPr>
      </p:pic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b="1" dirty="0"/>
          </a:p>
        </p:txBody>
      </p:sp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8" y="4328651"/>
            <a:ext cx="2424172" cy="852949"/>
          </a:xfrm>
          <a:prstGeom prst="rect">
            <a:avLst/>
          </a:prstGeom>
        </p:spPr>
      </p:pic>
      <p:pic>
        <p:nvPicPr>
          <p:cNvPr id="20" name="Picture 19" descr="audacityl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1219200" cy="442753"/>
          </a:xfrm>
          <a:prstGeom prst="rect">
            <a:avLst/>
          </a:prstGeom>
        </p:spPr>
      </p:pic>
      <p:pic>
        <p:nvPicPr>
          <p:cNvPr id="21" name="Picture 20" descr="zotero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9800"/>
            <a:ext cx="1371600" cy="320040"/>
          </a:xfrm>
          <a:prstGeom prst="rect">
            <a:avLst/>
          </a:prstGeom>
        </p:spPr>
      </p:pic>
      <p:pic>
        <p:nvPicPr>
          <p:cNvPr id="22" name="Picture 21" descr="wordpress-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1" y="2401574"/>
            <a:ext cx="2625079" cy="875026"/>
          </a:xfrm>
          <a:prstGeom prst="rect">
            <a:avLst/>
          </a:prstGeom>
        </p:spPr>
      </p:pic>
      <p:pic>
        <p:nvPicPr>
          <p:cNvPr id="23" name="Picture 22" descr="wikipedia_logo_detail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1143000" cy="1167272"/>
          </a:xfrm>
          <a:prstGeom prst="rect">
            <a:avLst/>
          </a:prstGeom>
        </p:spPr>
      </p:pic>
      <p:pic>
        <p:nvPicPr>
          <p:cNvPr id="24" name="Picture 23" descr="firefox_logo_larg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114800"/>
            <a:ext cx="761999" cy="761999"/>
          </a:xfrm>
          <a:prstGeom prst="rect">
            <a:avLst/>
          </a:prstGeom>
        </p:spPr>
      </p:pic>
      <p:pic>
        <p:nvPicPr>
          <p:cNvPr id="25" name="Picture 24" descr="Ubuntu-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"/>
            <a:ext cx="1663668" cy="1295400"/>
          </a:xfrm>
          <a:prstGeom prst="rect">
            <a:avLst/>
          </a:prstGeom>
        </p:spPr>
      </p:pic>
      <p:pic>
        <p:nvPicPr>
          <p:cNvPr id="11" name="Picture 10" descr="twitter-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05200"/>
            <a:ext cx="213360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Open Learning Environments also seek to be permissive and reduce barriers in the learning environment. Many times this is done through: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Enabling student agency 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Allowing learners to generate own assignments, choose topics, or select where points are distributed, or modifying the content to focus on self-selected areas.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Encouraging democratic connection/collaboration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Allowing learners to select </a:t>
            </a:r>
            <a:r>
              <a:rPr lang="en-US" sz="3200" dirty="0"/>
              <a:t>and </a:t>
            </a:r>
            <a:r>
              <a:rPr lang="en-US" sz="3200" dirty="0" smtClean="0"/>
              <a:t>form/break their own </a:t>
            </a:r>
            <a:r>
              <a:rPr lang="en-US" sz="3200" dirty="0"/>
              <a:t>groups, </a:t>
            </a:r>
            <a:r>
              <a:rPr lang="en-US" sz="3200" dirty="0" smtClean="0"/>
              <a:t>encouraging them to engage and connect with experts and professionals outside of the class, and giving them a voice and the power and right to use it.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Building in real time feedback structures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Design feedback systems into the course so the learners are not penalized for dissenting but so the instructor obtains an immediate understanding of what is happening.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795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Open learning environments… </a:t>
            </a:r>
          </a:p>
          <a:p>
            <a:pPr algn="ctr"/>
            <a:r>
              <a:rPr lang="en-US" sz="3200" dirty="0" smtClean="0"/>
              <a:t>DEMAND AUTHENTICITY!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Can’t “use Twitter this week” and then never touch it again.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Can’t “let students select their own groups” while forcing them to work with the </a:t>
            </a:r>
            <a:r>
              <a:rPr lang="en-US" sz="3200" dirty="0" smtClean="0"/>
              <a:t>moocher</a:t>
            </a:r>
            <a:r>
              <a:rPr lang="en-US" sz="3200" dirty="0" smtClean="0"/>
              <a:t> (</a:t>
            </a:r>
            <a:r>
              <a:rPr lang="en-US" sz="3200" dirty="0" smtClean="0"/>
              <a:t>i.e.,</a:t>
            </a:r>
            <a:r>
              <a:rPr lang="en-US" sz="3200" dirty="0" smtClean="0"/>
              <a:t> uninvolved and </a:t>
            </a:r>
            <a:r>
              <a:rPr lang="en-US" sz="3200" dirty="0" smtClean="0"/>
              <a:t>uninterested) students.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Can’t “let students choose a project topic” and then restrict them with so many guidelines they lose interest.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Can’t “expose them to content” by burying them under so many readings and assignments that they can’t take it all in. 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7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Openness is a continuous construct.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You don’t have to be fully transparent or give away all your course materials for free!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Making decisions that tend toward increasing transparency and reducing barriers is a great start!</a:t>
            </a:r>
            <a:endParaRPr lang="en-US" sz="32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41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Questions to ask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In my course, </a:t>
            </a:r>
            <a:r>
              <a:rPr lang="en-US" sz="3200" dirty="0" smtClean="0"/>
              <a:t>“How </a:t>
            </a:r>
            <a:r>
              <a:rPr lang="en-US" sz="3200" dirty="0" smtClean="0"/>
              <a:t>can I</a:t>
            </a:r>
            <a:r>
              <a:rPr lang="en-US" sz="3200" dirty="0" smtClean="0"/>
              <a:t>…?”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b</a:t>
            </a:r>
            <a:r>
              <a:rPr lang="en-US" sz="3200" dirty="0" smtClean="0"/>
              <a:t>etter allow my students to connect with each other and the community socially?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llow the learners to access and share the course content even after they close my course shell?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b</a:t>
            </a:r>
            <a:r>
              <a:rPr lang="en-US" sz="3200" dirty="0" smtClean="0"/>
              <a:t>etter enable students to see my topic in its real world setting?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m</a:t>
            </a:r>
            <a:r>
              <a:rPr lang="en-US" sz="3200" dirty="0" smtClean="0"/>
              <a:t>odify the course rules to encourage engagement and creativity with the content?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oster a sense of community in my course?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</a:t>
            </a:r>
            <a:r>
              <a:rPr lang="en-US" sz="3200" dirty="0" smtClean="0"/>
              <a:t>iscover and reduce the impact of rules and other aspects of my course that inhibit </a:t>
            </a:r>
            <a:r>
              <a:rPr lang="en-US" sz="3200" dirty="0"/>
              <a:t>a</a:t>
            </a:r>
            <a:r>
              <a:rPr lang="en-US" sz="3200" dirty="0" smtClean="0"/>
              <a:t>uthentic engagement and learning?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</a:t>
            </a:r>
            <a:r>
              <a:rPr lang="en-US" sz="3200" dirty="0" smtClean="0"/>
              <a:t>reate real time formative feedback systems that will allow me to know about my student’s perspectives and experiences while there is still time to do something about it?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938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24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</a:t>
            </a:r>
            <a:br>
              <a:rPr lang="en-US" dirty="0" smtClean="0"/>
            </a:br>
            <a:r>
              <a:rPr lang="en-US" dirty="0" smtClean="0"/>
              <a:t>Resources available at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www.fredwbaker.com</a:t>
            </a:r>
            <a:r>
              <a:rPr lang="en-US" sz="2400" dirty="0" smtClean="0"/>
              <a:t>/2013cotl</a:t>
            </a:r>
          </a:p>
          <a:p>
            <a:endParaRPr lang="en-US" sz="24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988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2484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opendesignnow.org</a:t>
            </a:r>
            <a:r>
              <a:rPr lang="en-US" sz="1400" dirty="0"/>
              <a:t>/</a:t>
            </a:r>
            <a:r>
              <a:rPr lang="en-US" sz="1400" dirty="0" err="1"/>
              <a:t>wp</a:t>
            </a:r>
            <a:r>
              <a:rPr lang="en-US" sz="1400" dirty="0"/>
              <a:t>-content/themes/</a:t>
            </a:r>
            <a:r>
              <a:rPr lang="en-US" sz="1400" dirty="0" err="1"/>
              <a:t>odn</a:t>
            </a:r>
            <a:r>
              <a:rPr lang="en-US" sz="1400" dirty="0"/>
              <a:t>/images/</a:t>
            </a:r>
            <a:r>
              <a:rPr lang="en-US" sz="1400" dirty="0" err="1"/>
              <a:t>clip.png</a:t>
            </a:r>
            <a:endParaRPr lang="en-US" sz="1400" dirty="0"/>
          </a:p>
        </p:txBody>
      </p:sp>
      <p:pic>
        <p:nvPicPr>
          <p:cNvPr id="3" name="Picture 2" descr="cl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721983"/>
            <a:ext cx="6781801" cy="26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Today? Tomorrow? Next Week? Never?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It really is up to you. </a:t>
            </a:r>
          </a:p>
          <a:p>
            <a:pPr algn="ctr"/>
            <a:r>
              <a:rPr lang="en-US" sz="3200" dirty="0" smtClean="0"/>
              <a:t>You have the power to empower and encourage your students.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959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477000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upload.wikimedia.org</a:t>
            </a:r>
            <a:r>
              <a:rPr lang="en-US" sz="1400" dirty="0"/>
              <a:t>/</a:t>
            </a:r>
            <a:r>
              <a:rPr lang="en-US" sz="1400" dirty="0" err="1"/>
              <a:t>wikipedia</a:t>
            </a:r>
            <a:r>
              <a:rPr lang="en-US" sz="1400" dirty="0"/>
              <a:t>/commons/6/63/</a:t>
            </a:r>
            <a:r>
              <a:rPr lang="en-US" sz="1400" dirty="0" err="1"/>
              <a:t>Countries_where_Punjabi_is_spoken.png</a:t>
            </a:r>
            <a:endParaRPr lang="en-US" sz="1400" dirty="0"/>
          </a:p>
        </p:txBody>
      </p:sp>
      <p:pic>
        <p:nvPicPr>
          <p:cNvPr id="3" name="Picture 2" descr="Countries_where_Punjabi_is_spok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475"/>
            <a:ext cx="8578558" cy="37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/>
              <a:t>Start where you have control: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Your course.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Experiment. Play. Ask and engage.</a:t>
            </a:r>
            <a:endParaRPr lang="en-US" sz="3200" dirty="0"/>
          </a:p>
          <a:p>
            <a:pPr algn="ctr"/>
            <a:r>
              <a:rPr lang="en-US" sz="3200" dirty="0" smtClean="0"/>
              <a:t>Learn how to foster community, empower students, and improve the experience for the learners using feedback and sharing the power.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16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Move out as you feel comfortable or feel it important.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Open Education is an experiment. </a:t>
            </a:r>
          </a:p>
          <a:p>
            <a:pPr algn="ctr"/>
            <a:r>
              <a:rPr lang="en-US" sz="3200" dirty="0" smtClean="0"/>
              <a:t>When we share what we learn, we all benefit.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47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/>
              <a:t>I have active examples of open courses and suggested resources at the presentation </a:t>
            </a:r>
            <a:r>
              <a:rPr lang="en-US" sz="3200" dirty="0" smtClean="0"/>
              <a:t>site.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www.fredwbaker.com</a:t>
            </a:r>
            <a:r>
              <a:rPr lang="en-US" sz="3200" dirty="0" smtClean="0"/>
              <a:t>/2013cotl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The slides and (later) the audio are there as well.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88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6237"/>
            <a:ext cx="4038600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What is Openness?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Why Openness?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How? 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sz="2600" dirty="0" smtClean="0"/>
              <a:t>Tools, Assignments, and Guidelines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When?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Where?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More?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6400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http-//</a:t>
            </a:r>
            <a:r>
              <a:rPr lang="en-US" sz="1400" dirty="0" err="1"/>
              <a:t>www.kdsdesign.co.uk</a:t>
            </a:r>
            <a:r>
              <a:rPr lang="en-US" sz="1400" dirty="0"/>
              <a:t>/STAIRS</a:t>
            </a:r>
          </a:p>
        </p:txBody>
      </p:sp>
      <p:pic>
        <p:nvPicPr>
          <p:cNvPr id="5" name="Picture 4" descr="http-::www.kdsdesign.co.uk: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352800" cy="51802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7737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6324600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http://farm4.static.flickr.com/3394/3526522573_8f40a675b6.jpg</a:t>
            </a:r>
            <a:endParaRPr lang="en-US" sz="1400" dirty="0"/>
          </a:p>
        </p:txBody>
      </p:sp>
      <p:pic>
        <p:nvPicPr>
          <p:cNvPr id="5" name="Picture 4" descr="http-::farm4.static.flickr.com:3394:3526522573_8f40a675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5168"/>
            <a:ext cx="6096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8153400" cy="3962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 can connect with me at: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WWW: </a:t>
            </a:r>
            <a:r>
              <a:rPr lang="en-US" dirty="0" err="1"/>
              <a:t>fredwbaker.com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Twitter: @</a:t>
            </a:r>
            <a:r>
              <a:rPr lang="en-US" dirty="0" err="1" smtClean="0"/>
              <a:t>fredwbaker</a:t>
            </a:r>
            <a:endParaRPr lang="en-US" dirty="0" smtClean="0"/>
          </a:p>
          <a:p>
            <a:pPr algn="ctr"/>
            <a:r>
              <a:rPr lang="en-US" dirty="0" smtClean="0"/>
              <a:t>Email: </a:t>
            </a:r>
            <a:r>
              <a:rPr lang="en-US" dirty="0" err="1" smtClean="0"/>
              <a:t>fredwbaker@gmail.com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867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6237"/>
            <a:ext cx="4038600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What is Openness?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Why Openness?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How? 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r>
              <a:rPr lang="en-US" sz="2600" dirty="0" smtClean="0"/>
              <a:t>Tools, Assignments, and Guidelines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When?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Where?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More?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876800" y="6400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http-//</a:t>
            </a:r>
            <a:r>
              <a:rPr lang="en-US" sz="1400" dirty="0" err="1"/>
              <a:t>www.kdsdesign.co.uk</a:t>
            </a:r>
            <a:r>
              <a:rPr lang="en-US" sz="1400" dirty="0"/>
              <a:t>/STAIRS</a:t>
            </a:r>
          </a:p>
        </p:txBody>
      </p:sp>
      <p:pic>
        <p:nvPicPr>
          <p:cNvPr id="5" name="Picture 4" descr="http-::www.kdsdesign.co.uk: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352800" cy="51802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0196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397823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upload.wikimedia.org</a:t>
            </a:r>
            <a:r>
              <a:rPr lang="en-US" sz="1400" dirty="0"/>
              <a:t>/</a:t>
            </a:r>
            <a:r>
              <a:rPr lang="en-US" sz="1400" dirty="0" err="1"/>
              <a:t>wikipedia</a:t>
            </a:r>
            <a:r>
              <a:rPr lang="en-US" sz="1400" dirty="0"/>
              <a:t>/commons/6/6a/Peg_dhcp_from_what_the_hack_holland_2005.jpg</a:t>
            </a:r>
          </a:p>
        </p:txBody>
      </p:sp>
      <p:pic>
        <p:nvPicPr>
          <p:cNvPr id="9" name="Picture 8" descr="Peg_dhcp_from_what_the_hack_holland_2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openness?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Openness is a philosophy that emphasizes the value of all people. 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It strives to be inclusive of everyone through encouraging transparency, reduction of barriers, sharing, accessibility, and connectivity.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264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open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Open education is a grand experiment in designing a richer, more inclusive, flexible, transparent, learning experience for everyone. 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 It is collaborative and human centered.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72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Content Placeholder 3" descr="6555466069_3246e8b54e_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457200" y="1828800"/>
            <a:ext cx="8001000" cy="4191000"/>
          </a:xfrm>
        </p:spPr>
      </p:pic>
      <p:sp>
        <p:nvSpPr>
          <p:cNvPr id="5" name="Rectangle 4"/>
          <p:cNvSpPr/>
          <p:nvPr/>
        </p:nvSpPr>
        <p:spPr>
          <a:xfrm>
            <a:off x="12954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www.flickr.com</a:t>
            </a:r>
            <a:r>
              <a:rPr lang="en-US" sz="1400" dirty="0"/>
              <a:t>/photos/</a:t>
            </a:r>
            <a:r>
              <a:rPr lang="en-US" sz="1400" dirty="0" err="1"/>
              <a:t>opensourceway</a:t>
            </a:r>
            <a:r>
              <a:rPr lang="en-US" sz="1400" dirty="0"/>
              <a:t>/6555466069/sizes/l/in/</a:t>
            </a:r>
            <a:r>
              <a:rPr lang="en-US" sz="1400" dirty="0" err="1"/>
              <a:t>photostream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698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openness?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Openness: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Provides a social context for the course and content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E</a:t>
            </a:r>
            <a:r>
              <a:rPr lang="en-US" sz="3000" dirty="0" smtClean="0"/>
              <a:t>nables learners to participate in a community of interest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Allows learners to connect with a larger community of experience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(e.g., a research class can connect with research experts and practitioners</a:t>
            </a:r>
            <a:r>
              <a:rPr lang="en-US" sz="3000" dirty="0" smtClean="0"/>
              <a:t>)</a:t>
            </a:r>
            <a:endParaRPr lang="en-US" sz="3000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497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openness?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O</a:t>
            </a:r>
            <a:r>
              <a:rPr lang="en-US" sz="3000" dirty="0" smtClean="0"/>
              <a:t>penness: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Helps limit marginalization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encouraging inclusiveness </a:t>
            </a:r>
            <a:endParaRPr lang="en-US" sz="3000" dirty="0"/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distributing the power to </a:t>
            </a:r>
            <a:r>
              <a:rPr lang="en-US" sz="3000" dirty="0" smtClean="0"/>
              <a:t>everyone</a:t>
            </a:r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Encourages active and authentic engagement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giving learners ownership of their experience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allowing for </a:t>
            </a:r>
            <a:r>
              <a:rPr lang="en-US" sz="3000" dirty="0" smtClean="0"/>
              <a:t>transparency</a:t>
            </a:r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Enriches learning and encourages connectivity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developing porous boundaries </a:t>
            </a:r>
          </a:p>
          <a:p>
            <a:pPr marL="1600200" lvl="2" indent="-457200">
              <a:buFont typeface="Arial"/>
              <a:buChar char="•"/>
            </a:pPr>
            <a:r>
              <a:rPr lang="en-US" sz="2600" dirty="0"/>
              <a:t>a</a:t>
            </a:r>
            <a:r>
              <a:rPr lang="en-US" sz="2600" dirty="0" smtClean="0"/>
              <a:t>llow access, sharing, and participation with larger </a:t>
            </a:r>
            <a:r>
              <a:rPr lang="en-US" sz="2600" dirty="0" smtClean="0"/>
              <a:t>community </a:t>
            </a:r>
            <a:endParaRPr lang="en-US" sz="26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/2013cotl/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37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8808</TotalTime>
  <Words>1526</Words>
  <Application>Microsoft Macintosh PowerPoint</Application>
  <PresentationFormat>On-screen Show (4:3)</PresentationFormat>
  <Paragraphs>180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Essential</vt:lpstr>
      <vt:lpstr>Creating a connected open classroom</vt:lpstr>
      <vt:lpstr>Additional  Resources available at</vt:lpstr>
      <vt:lpstr>The path</vt:lpstr>
      <vt:lpstr>What?</vt:lpstr>
      <vt:lpstr>What is openness?</vt:lpstr>
      <vt:lpstr>What is open education?</vt:lpstr>
      <vt:lpstr>Why?</vt:lpstr>
      <vt:lpstr>Why openness?</vt:lpstr>
      <vt:lpstr>Why openness?</vt:lpstr>
      <vt:lpstr>How?</vt:lpstr>
      <vt:lpstr>common rules for the Open classroom</vt:lpstr>
      <vt:lpstr>Open learning environments</vt:lpstr>
      <vt:lpstr>Open learning environments</vt:lpstr>
      <vt:lpstr>Transparency</vt:lpstr>
      <vt:lpstr>Connective/Social Digital Technologies</vt:lpstr>
      <vt:lpstr>Reduced barriers</vt:lpstr>
      <vt:lpstr>The caveat</vt:lpstr>
      <vt:lpstr>The good news</vt:lpstr>
      <vt:lpstr>Some Questions to ask yourself</vt:lpstr>
      <vt:lpstr>When?</vt:lpstr>
      <vt:lpstr>When?</vt:lpstr>
      <vt:lpstr>Where?</vt:lpstr>
      <vt:lpstr>Where?</vt:lpstr>
      <vt:lpstr>Where?</vt:lpstr>
      <vt:lpstr>More?</vt:lpstr>
      <vt:lpstr>The path</vt:lpstr>
      <vt:lpstr>Questions?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Owner</dc:creator>
  <cp:lastModifiedBy>Fred Baker</cp:lastModifiedBy>
  <cp:revision>191</cp:revision>
  <cp:lastPrinted>2013-05-12T22:25:40Z</cp:lastPrinted>
  <dcterms:created xsi:type="dcterms:W3CDTF">2011-11-06T19:12:59Z</dcterms:created>
  <dcterms:modified xsi:type="dcterms:W3CDTF">2013-05-13T12:02:07Z</dcterms:modified>
</cp:coreProperties>
</file>